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8"/>
  </p:notesMasterIdLst>
  <p:handoutMasterIdLst>
    <p:handoutMasterId r:id="rId49"/>
  </p:handoutMasterIdLst>
  <p:sldIdLst>
    <p:sldId id="1242" r:id="rId6"/>
    <p:sldId id="1306" r:id="rId7"/>
    <p:sldId id="1381" r:id="rId8"/>
    <p:sldId id="1308" r:id="rId9"/>
    <p:sldId id="1344" r:id="rId10"/>
    <p:sldId id="1299" r:id="rId11"/>
    <p:sldId id="1347" r:id="rId12"/>
    <p:sldId id="1348" r:id="rId13"/>
    <p:sldId id="1382" r:id="rId14"/>
    <p:sldId id="1349" r:id="rId15"/>
    <p:sldId id="1350" r:id="rId16"/>
    <p:sldId id="1351" r:id="rId17"/>
    <p:sldId id="1352" r:id="rId18"/>
    <p:sldId id="1340" r:id="rId19"/>
    <p:sldId id="1353" r:id="rId20"/>
    <p:sldId id="1354" r:id="rId21"/>
    <p:sldId id="1378" r:id="rId22"/>
    <p:sldId id="1358" r:id="rId23"/>
    <p:sldId id="1341" r:id="rId24"/>
    <p:sldId id="1359" r:id="rId25"/>
    <p:sldId id="1360" r:id="rId26"/>
    <p:sldId id="1361" r:id="rId27"/>
    <p:sldId id="1342" r:id="rId28"/>
    <p:sldId id="1362" r:id="rId29"/>
    <p:sldId id="1379" r:id="rId30"/>
    <p:sldId id="1364" r:id="rId31"/>
    <p:sldId id="1365" r:id="rId32"/>
    <p:sldId id="1366" r:id="rId33"/>
    <p:sldId id="1377" r:id="rId34"/>
    <p:sldId id="1368" r:id="rId35"/>
    <p:sldId id="1369" r:id="rId36"/>
    <p:sldId id="1370" r:id="rId37"/>
    <p:sldId id="1372" r:id="rId38"/>
    <p:sldId id="1373" r:id="rId39"/>
    <p:sldId id="1374" r:id="rId40"/>
    <p:sldId id="1375" r:id="rId41"/>
    <p:sldId id="1343" r:id="rId42"/>
    <p:sldId id="1310" r:id="rId43"/>
    <p:sldId id="1380" r:id="rId44"/>
    <p:sldId id="1312" r:id="rId45"/>
    <p:sldId id="1313" r:id="rId46"/>
    <p:sldId id="1314" r:id="rId4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81"/>
            <p14:sldId id="1308"/>
            <p14:sldId id="1344"/>
          </p14:sldIdLst>
        </p14:section>
        <p14:section name="Introduction" id="{6D5FCD36-A609-4AA3-BF6A-95D5DC1DF9DB}">
          <p14:sldIdLst>
            <p14:sldId id="1299"/>
            <p14:sldId id="1347"/>
            <p14:sldId id="1348"/>
            <p14:sldId id="1382"/>
            <p14:sldId id="1349"/>
            <p14:sldId id="1350"/>
            <p14:sldId id="1351"/>
            <p14:sldId id="1352"/>
          </p14:sldIdLst>
        </p14:section>
        <p14:section name="Themes" id="{3746F26A-A15C-4388-8C1F-CD0EF129511E}">
          <p14:sldIdLst>
            <p14:sldId id="1340"/>
            <p14:sldId id="1353"/>
            <p14:sldId id="1354"/>
            <p14:sldId id="1378"/>
            <p14:sldId id="1358"/>
          </p14:sldIdLst>
        </p14:section>
        <p14:section name="Office 365 Themes" id="{5D95C7A8-9868-4BE4-A51C-286910441C04}">
          <p14:sldIdLst>
            <p14:sldId id="1341"/>
            <p14:sldId id="1359"/>
            <p14:sldId id="1360"/>
            <p14:sldId id="1361"/>
          </p14:sldIdLst>
        </p14:section>
        <p14:section name="Alternate CSS" id="{7ADE1F9C-9728-4755-B1DD-A2D333FB9341}">
          <p14:sldIdLst>
            <p14:sldId id="1342"/>
            <p14:sldId id="1362"/>
            <p14:sldId id="1379"/>
            <p14:sldId id="1364"/>
          </p14:sldIdLst>
        </p14:section>
        <p14:section name="Branding with publishing sites" id="{6B87B3D5-6080-4447-ACB2-826257DFD113}">
          <p14:sldIdLst>
            <p14:sldId id="1365"/>
            <p14:sldId id="1366"/>
            <p14:sldId id="1377"/>
            <p14:sldId id="1368"/>
          </p14:sldIdLst>
        </p14:section>
        <p14:section name="Summary on branding options" id="{E0BA5095-6575-47BC-8B3E-42A193637D99}">
          <p14:sldIdLst>
            <p14:sldId id="1369"/>
            <p14:sldId id="1370"/>
          </p14:sldIdLst>
        </p14:section>
        <p14:section name="Updating branding on existing sites" id="{1CBF46BF-225D-4D14-8F06-ED512970AE52}">
          <p14:sldIdLst>
            <p14:sldId id="1372"/>
            <p14:sldId id="1373"/>
            <p14:sldId id="1374"/>
            <p14:sldId id="1375"/>
          </p14:sldIdLst>
        </p14:section>
        <p14:section name="Closing" id="{5F77768E-9A71-4CE9-94DE-9F02AF8FD0BB}">
          <p14:sldIdLst>
            <p14:sldId id="1343"/>
            <p14:sldId id="1310"/>
            <p14:sldId id="1380"/>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00" autoAdjust="0"/>
  </p:normalViewPr>
  <p:slideViewPr>
    <p:cSldViewPr snapToGrid="0">
      <p:cViewPr varScale="1">
        <p:scale>
          <a:sx n="99" d="100"/>
          <a:sy n="99" d="100"/>
        </p:scale>
        <p:origin x="978"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05625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Steve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33119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http://www.microsoft.com/en-us/download/confirmation.aspx?id=38182 </a:t>
            </a:r>
          </a:p>
          <a:p>
            <a:endParaRPr lang="en-US" dirty="0" smtClean="0"/>
          </a:p>
          <a:p>
            <a:r>
              <a:rPr lang="en-US" noProof="0" dirty="0" smtClean="0"/>
              <a:t>Steve</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A23227-B186-492D-B1F4-8A204A93FBF9}" type="datetime1">
              <a:rPr lang="en-US" smtClean="0"/>
              <a:t>6/4/2015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1825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Steve</a:t>
            </a:r>
            <a:br>
              <a:rPr lang="en-US" dirty="0" smtClean="0"/>
            </a:br>
            <a:r>
              <a:rPr lang="en-US" dirty="0" smtClean="0"/>
              <a:t/>
            </a:r>
            <a:br>
              <a:rPr lang="en-US" dirty="0" smtClean="0"/>
            </a:br>
            <a:r>
              <a:rPr lang="en-US" dirty="0" smtClean="0"/>
              <a:t>add-in</a:t>
            </a:r>
            <a:r>
              <a:rPr lang="en-US" baseline="0" dirty="0" smtClean="0"/>
              <a:t> is started from the web by end user or process is started during provisioning</a:t>
            </a:r>
          </a:p>
          <a:p>
            <a:pPr marL="228600" indent="-228600">
              <a:buFont typeface="+mj-lt"/>
              <a:buAutoNum type="arabicPeriod"/>
            </a:pPr>
            <a:r>
              <a:rPr lang="en-US" baseline="0" dirty="0" smtClean="0"/>
              <a:t>add-in side has the needed theme elements and other assets for sites, which will be published</a:t>
            </a:r>
          </a:p>
          <a:p>
            <a:pPr marL="228600" indent="-228600">
              <a:buFont typeface="+mj-lt"/>
              <a:buAutoNum type="arabicPeriod"/>
            </a:pPr>
            <a:r>
              <a:rPr lang="en-US" baseline="0" dirty="0" smtClean="0"/>
              <a:t>add-in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6/4/2015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08476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367513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vesa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382050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95182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876404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add-in</a:t>
            </a:r>
            <a:r>
              <a:rPr lang="en-US" baseline="0" dirty="0" smtClean="0"/>
              <a:t> is started from the web by end user or process is started during provisioning</a:t>
            </a:r>
          </a:p>
          <a:p>
            <a:pPr marL="228600" indent="-228600">
              <a:buFont typeface="+mj-lt"/>
              <a:buAutoNum type="arabicPeriod"/>
            </a:pPr>
            <a:r>
              <a:rPr lang="en-US" baseline="0" dirty="0" smtClean="0"/>
              <a:t>add-in side has the needed theme elements and other assets for sites, which will be published</a:t>
            </a:r>
          </a:p>
          <a:p>
            <a:pPr marL="228600" indent="-228600">
              <a:buFont typeface="+mj-lt"/>
              <a:buAutoNum type="arabicPeriod"/>
            </a:pPr>
            <a:r>
              <a:rPr lang="en-US" baseline="0" dirty="0" smtClean="0"/>
              <a:t>add-in drives the modification of the host web by applying the needed customizations to host web</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D3C981-D3CD-40F5-98A2-508AF5A73478}" type="datetime1">
              <a:rPr lang="en-US" smtClean="0"/>
              <a:t>6/4/2015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1838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1389797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9544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6/4/2015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19663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did you do it before with Farm Solutions </a:t>
            </a:r>
            <a:r>
              <a:rPr lang="en-US" dirty="0" smtClean="0"/>
              <a:t>?????</a:t>
            </a:r>
          </a:p>
          <a:p>
            <a:endParaRPr lang="en-US" dirty="0" smtClean="0"/>
          </a:p>
          <a:p>
            <a:r>
              <a:rPr lang="en-US" dirty="0" smtClean="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854770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Vesa </a:t>
            </a:r>
            <a:br>
              <a:rPr lang="en-US" dirty="0" smtClean="0"/>
            </a:br>
            <a:r>
              <a:rPr lang="en-US" dirty="0" smtClean="0"/>
              <a:t>Static</a:t>
            </a:r>
            <a:r>
              <a:rPr lang="en-US" baseline="0" dirty="0" smtClean="0"/>
              <a:t> assets like images, JS files, and CSS files are deployed together with the master page and asp files to the root site collection of the a web application or a tenant.</a:t>
            </a:r>
          </a:p>
          <a:p>
            <a:pPr marL="228600" indent="-228600">
              <a:buFont typeface="+mj-lt"/>
              <a:buAutoNum type="arabicPeriod"/>
            </a:pPr>
            <a:r>
              <a:rPr lang="en-US" baseline="0" dirty="0" smtClean="0"/>
              <a:t>Dynamic files like master pages and other asp pages are deployed to the each site collections.</a:t>
            </a:r>
          </a:p>
          <a:p>
            <a:pPr marL="228600" indent="-228600">
              <a:buFont typeface="+mj-lt"/>
              <a:buAutoNum type="arabicPeriod"/>
            </a:pPr>
            <a:r>
              <a:rPr lang="en-US" baseline="0" dirty="0" smtClean="0"/>
              <a:t>Static files are referenced from the root site collection using relative links.</a:t>
            </a:r>
          </a:p>
          <a:p>
            <a:endParaRPr lang="en-US" baseline="0" dirty="0" smtClean="0"/>
          </a:p>
          <a:p>
            <a:r>
              <a:rPr lang="en-US" baseline="0" dirty="0" smtClean="0"/>
              <a:t>Provides one location to change most of the functionalities and there’s no need to deploy all the image, CSS, or JS files to each of the site collection.</a:t>
            </a:r>
            <a:endParaRPr lang="en-US" dirty="0"/>
          </a:p>
        </p:txBody>
      </p:sp>
    </p:spTree>
    <p:extLst>
      <p:ext uri="{BB962C8B-B14F-4D97-AF65-F5344CB8AC3E}">
        <p14:creationId xmlns:p14="http://schemas.microsoft.com/office/powerpoint/2010/main" val="1900932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101046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6/4/2015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0761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6/4/2015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Controlling branding, recommendations, patterns</a:t>
            </a:r>
            <a:r>
              <a:rPr lang="en-US" baseline="0" noProof="0" dirty="0" smtClean="0"/>
              <a:t> for add-in model</a:t>
            </a:r>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97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CE5CA-AB70-4EA2-B0FB-CE35BEFC4753}" type="datetime1">
              <a:rPr lang="en-US" smtClean="0"/>
              <a:t>6/4/2015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5041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Great Slide to explain the methodology and thinking behind why we want to discourage these EXC</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3120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a:t>
            </a:r>
          </a:p>
          <a:p>
            <a:r>
              <a:rPr lang="en-US" dirty="0" smtClean="0"/>
              <a:t>Risk is that for sites created from the time</a:t>
            </a:r>
            <a:r>
              <a:rPr lang="en-US" baseline="0" dirty="0" smtClean="0"/>
              <a:t> WE updated the service until the time YOU updated your Templates, these sites will NOT have all of the features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97259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18736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959847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96452723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417223127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407402179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2192578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95525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42.png"/><Relationship Id="rId7"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43.png"/><Relationship Id="rId9" Type="http://schemas.openxmlformats.org/officeDocument/2006/relationships/image" Target="../media/image3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9.emf"/><Relationship Id="rId7" Type="http://schemas.openxmlformats.org/officeDocument/2006/relationships/image" Target="../media/image35.emf"/><Relationship Id="rId2" Type="http://schemas.openxmlformats.org/officeDocument/2006/relationships/image" Target="../media/image38.emf"/><Relationship Id="rId1" Type="http://schemas.openxmlformats.org/officeDocument/2006/relationships/slideLayout" Target="../slideLayouts/slideLayout22.xml"/><Relationship Id="rId6" Type="http://schemas.openxmlformats.org/officeDocument/2006/relationships/image" Target="../media/image34.emf"/><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40.emf"/><Relationship Id="rId9"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39.emf"/><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emf"/><Relationship Id="rId9" Type="http://schemas.openxmlformats.org/officeDocument/2006/relationships/image" Target="../media/image55.png"/><Relationship Id="rId1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hyperlink" Target="http://apisandbox.msdn.microsoft.com/" TargetMode="External"/><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5.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hyperlink" Target="http://stackoverflow.com/questions/tagged/ms-offi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Controlling branding in SharePoint using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fi-FI" dirty="0"/>
              <a:t>Vesa Juvonen</a:t>
            </a:r>
          </a:p>
          <a:p>
            <a:r>
              <a:rPr lang="fi-FI" dirty="0"/>
              <a:t>Senior Program Manager</a:t>
            </a:r>
          </a:p>
          <a:p>
            <a:r>
              <a:rPr lang="fi-FI" dirty="0"/>
              <a:t>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What is the challenge with custom master page?</a:t>
            </a:r>
          </a:p>
        </p:txBody>
      </p:sp>
      <p:cxnSp>
        <p:nvCxnSpPr>
          <p:cNvPr id="4" name="Straight Arrow Connector 3"/>
          <p:cNvCxnSpPr/>
          <p:nvPr/>
        </p:nvCxnSpPr>
        <p:spPr>
          <a:xfrm flipV="1">
            <a:off x="1040065" y="5388126"/>
            <a:ext cx="10273262" cy="13845"/>
          </a:xfrm>
          <a:prstGeom prst="straightConnector1">
            <a:avLst/>
          </a:prstGeom>
          <a:ln w="53975">
            <a:solidFill>
              <a:schemeClr val="bg1">
                <a:lumMod val="50000"/>
              </a:schemeClr>
            </a:solidFill>
            <a:prstDash val="dashDot"/>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38915" y="5523233"/>
            <a:ext cx="592162" cy="369012"/>
          </a:xfrm>
          <a:prstGeom prst="rect">
            <a:avLst/>
          </a:prstGeom>
          <a:noFill/>
        </p:spPr>
        <p:txBody>
          <a:bodyPr wrap="none" lIns="0" tIns="0" rIns="0" bIns="0" rtlCol="0">
            <a:spAutoFit/>
          </a:bodyPr>
          <a:lstStyle/>
          <a:p>
            <a:r>
              <a:rPr lang="en-US" sz="2399" spc="-70" dirty="0">
                <a:solidFill>
                  <a:schemeClr val="tx2"/>
                </a:solidFill>
                <a:latin typeface="+mj-lt"/>
              </a:rPr>
              <a:t>Time</a:t>
            </a:r>
          </a:p>
        </p:txBody>
      </p:sp>
      <p:cxnSp>
        <p:nvCxnSpPr>
          <p:cNvPr id="12" name="Straight Connector 11"/>
          <p:cNvCxnSpPr/>
          <p:nvPr/>
        </p:nvCxnSpPr>
        <p:spPr>
          <a:xfrm flipH="1" flipV="1">
            <a:off x="3760910" y="5523234"/>
            <a:ext cx="773483" cy="51718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5" name="Diamond 14"/>
          <p:cNvSpPr/>
          <p:nvPr/>
        </p:nvSpPr>
        <p:spPr bwMode="auto">
          <a:xfrm>
            <a:off x="3417644" y="5263901"/>
            <a:ext cx="343268" cy="32078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376"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17" name="Diamond 16"/>
          <p:cNvSpPr/>
          <p:nvPr/>
        </p:nvSpPr>
        <p:spPr bwMode="auto">
          <a:xfrm>
            <a:off x="7097933" y="5263901"/>
            <a:ext cx="343268" cy="32078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376" fontAlgn="base">
              <a:spcBef>
                <a:spcPct val="0"/>
              </a:spcBef>
              <a:spcAft>
                <a:spcPct val="0"/>
              </a:spcAft>
            </a:pPr>
            <a:endParaRPr lang="en-US" sz="2198"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p:nvPr/>
        </p:nvCxnSpPr>
        <p:spPr>
          <a:xfrm flipV="1">
            <a:off x="6623509" y="5584689"/>
            <a:ext cx="474422" cy="48157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1853009" y="1996679"/>
            <a:ext cx="1020239" cy="43454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887758" y="3854489"/>
            <a:ext cx="10273262" cy="13845"/>
          </a:xfrm>
          <a:prstGeom prst="straightConnector1">
            <a:avLst/>
          </a:prstGeom>
          <a:ln w="53975" cmpd="dbl">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07294" y="3988385"/>
            <a:ext cx="1447135" cy="369108"/>
          </a:xfrm>
          <a:prstGeom prst="rect">
            <a:avLst/>
          </a:prstGeom>
          <a:noFill/>
        </p:spPr>
        <p:txBody>
          <a:bodyPr wrap="square" lIns="0" tIns="0" rIns="0" bIns="0" rtlCol="0">
            <a:spAutoFit/>
          </a:bodyPr>
          <a:lstStyle>
            <a:defPPr>
              <a:defRPr lang="en-US"/>
            </a:defPPr>
            <a:lvl1pPr algn="r">
              <a:defRPr sz="2399" spc="-70">
                <a:latin typeface="+mj-lt"/>
              </a:defRPr>
            </a:lvl1pPr>
          </a:lstStyle>
          <a:p>
            <a:r>
              <a:rPr lang="en-US" sz="2398" dirty="0" err="1"/>
              <a:t>Oob</a:t>
            </a:r>
            <a:r>
              <a:rPr lang="en-US" sz="2398" dirty="0"/>
              <a:t> Master</a:t>
            </a:r>
          </a:p>
        </p:txBody>
      </p:sp>
      <p:sp>
        <p:nvSpPr>
          <p:cNvPr id="44" name="TextBox 43"/>
          <p:cNvSpPr txBox="1"/>
          <p:nvPr/>
        </p:nvSpPr>
        <p:spPr>
          <a:xfrm>
            <a:off x="8113609" y="3372644"/>
            <a:ext cx="3240821" cy="369108"/>
          </a:xfrm>
          <a:prstGeom prst="rect">
            <a:avLst/>
          </a:prstGeom>
          <a:noFill/>
        </p:spPr>
        <p:txBody>
          <a:bodyPr wrap="square" lIns="0" tIns="0" rIns="0" bIns="0" rtlCol="0">
            <a:spAutoFit/>
          </a:bodyPr>
          <a:lstStyle/>
          <a:p>
            <a:pPr algn="r"/>
            <a:r>
              <a:rPr lang="en-US" sz="2398" spc="-70" dirty="0">
                <a:latin typeface="+mj-lt"/>
              </a:rPr>
              <a:t>Custom Master</a:t>
            </a:r>
          </a:p>
        </p:txBody>
      </p:sp>
      <p:cxnSp>
        <p:nvCxnSpPr>
          <p:cNvPr id="100" name="Straight Connector 99"/>
          <p:cNvCxnSpPr/>
          <p:nvPr/>
        </p:nvCxnSpPr>
        <p:spPr>
          <a:xfrm flipH="1">
            <a:off x="8617076" y="1996677"/>
            <a:ext cx="1020239" cy="35148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V="1">
            <a:off x="1644692" y="3348745"/>
            <a:ext cx="0" cy="824188"/>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05" name="TextBox 104"/>
          <p:cNvSpPr txBox="1"/>
          <p:nvPr/>
        </p:nvSpPr>
        <p:spPr>
          <a:xfrm>
            <a:off x="246506" y="3484023"/>
            <a:ext cx="1336659" cy="276855"/>
          </a:xfrm>
          <a:prstGeom prst="rect">
            <a:avLst/>
          </a:prstGeom>
          <a:noFill/>
        </p:spPr>
        <p:txBody>
          <a:bodyPr wrap="square" lIns="0" tIns="0" rIns="0" bIns="0" rtlCol="0">
            <a:spAutoFit/>
          </a:bodyPr>
          <a:lstStyle/>
          <a:p>
            <a:pPr algn="ctr"/>
            <a:r>
              <a:rPr lang="en-US" sz="1798" spc="-70" dirty="0">
                <a:latin typeface="+mj-lt"/>
              </a:rPr>
              <a:t>&lt;&lt; Copy &gt;&gt;</a:t>
            </a:r>
          </a:p>
        </p:txBody>
      </p:sp>
      <p:sp>
        <p:nvSpPr>
          <p:cNvPr id="13" name="TextBox 4"/>
          <p:cNvSpPr txBox="1"/>
          <p:nvPr/>
        </p:nvSpPr>
        <p:spPr>
          <a:xfrm>
            <a:off x="3852155" y="5973219"/>
            <a:ext cx="3707812"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Service updates for introducing new version of the out of the box master page with some new capabilities or bug fixes.</a:t>
            </a:r>
          </a:p>
        </p:txBody>
      </p:sp>
      <p:sp>
        <p:nvSpPr>
          <p:cNvPr id="99" name="TextBox 4"/>
          <p:cNvSpPr txBox="1"/>
          <p:nvPr/>
        </p:nvSpPr>
        <p:spPr>
          <a:xfrm>
            <a:off x="7441199" y="1318170"/>
            <a:ext cx="3998932"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Significant differences on the outcome unless custom master page been updated during the releases.</a:t>
            </a:r>
          </a:p>
        </p:txBody>
      </p:sp>
      <p:sp>
        <p:nvSpPr>
          <p:cNvPr id="28" name="TextBox 4"/>
          <p:cNvSpPr txBox="1"/>
          <p:nvPr/>
        </p:nvSpPr>
        <p:spPr>
          <a:xfrm>
            <a:off x="1040064" y="1330594"/>
            <a:ext cx="3494328" cy="703739"/>
          </a:xfrm>
          <a:prstGeom prst="rect">
            <a:avLst/>
          </a:prstGeom>
          <a:solidFill>
            <a:srgbClr val="505050"/>
          </a:solidFill>
          <a:ln w="19050">
            <a:noFill/>
            <a:prstDash val="solid"/>
            <a:miter lim="800000"/>
          </a:ln>
          <a:effectLst/>
        </p:spPr>
        <p:txBody>
          <a:bodyPr wrap="square" lIns="57017" tIns="28510" rIns="91229" bIns="2851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a:solidFill>
                  <a:schemeClr val="bg1"/>
                </a:solidFill>
              </a:rPr>
              <a:t>New custom master page is created  by copying </a:t>
            </a:r>
            <a:r>
              <a:rPr lang="en-US" sz="1400" dirty="0" err="1">
                <a:solidFill>
                  <a:schemeClr val="bg1"/>
                </a:solidFill>
              </a:rPr>
              <a:t>oob</a:t>
            </a:r>
            <a:r>
              <a:rPr lang="en-US" sz="1400" dirty="0">
                <a:solidFill>
                  <a:schemeClr val="bg1"/>
                </a:solidFill>
              </a:rPr>
              <a:t> master or starting from scratch using </a:t>
            </a:r>
            <a:r>
              <a:rPr lang="en-US" sz="1400" dirty="0" err="1">
                <a:solidFill>
                  <a:schemeClr val="bg1"/>
                </a:solidFill>
              </a:rPr>
              <a:t>oob</a:t>
            </a:r>
            <a:r>
              <a:rPr lang="en-US" sz="1400" dirty="0">
                <a:solidFill>
                  <a:schemeClr val="bg1"/>
                </a:solidFill>
              </a:rPr>
              <a:t> master as the reference</a:t>
            </a:r>
          </a:p>
        </p:txBody>
      </p:sp>
      <p:grpSp>
        <p:nvGrpSpPr>
          <p:cNvPr id="5" name="Group 4"/>
          <p:cNvGrpSpPr/>
          <p:nvPr/>
        </p:nvGrpSpPr>
        <p:grpSpPr>
          <a:xfrm>
            <a:off x="1333882" y="4272163"/>
            <a:ext cx="2083759" cy="764958"/>
            <a:chOff x="1332642" y="4272381"/>
            <a:chExt cx="2084302" cy="765157"/>
          </a:xfrm>
        </p:grpSpPr>
        <p:grpSp>
          <p:nvGrpSpPr>
            <p:cNvPr id="3" name="Group 2"/>
            <p:cNvGrpSpPr/>
            <p:nvPr/>
          </p:nvGrpSpPr>
          <p:grpSpPr>
            <a:xfrm>
              <a:off x="1332642" y="4272381"/>
              <a:ext cx="2084302" cy="765157"/>
              <a:chOff x="1332642" y="4272381"/>
              <a:chExt cx="2084302" cy="765157"/>
            </a:xfrm>
          </p:grpSpPr>
          <p:grpSp>
            <p:nvGrpSpPr>
              <p:cNvPr id="80" name="Group 79"/>
              <p:cNvGrpSpPr/>
              <p:nvPr/>
            </p:nvGrpSpPr>
            <p:grpSpPr>
              <a:xfrm>
                <a:off x="1332642" y="4272381"/>
                <a:ext cx="621781" cy="765157"/>
                <a:chOff x="8228898" y="2273094"/>
                <a:chExt cx="621781" cy="765157"/>
              </a:xfrm>
            </p:grpSpPr>
            <p:pic>
              <p:nvPicPr>
                <p:cNvPr id="95" name="Picture 94"/>
                <p:cNvPicPr>
                  <a:picLocks noChangeAspect="1"/>
                </p:cNvPicPr>
                <p:nvPr/>
              </p:nvPicPr>
              <p:blipFill>
                <a:blip r:embed="rId3"/>
                <a:stretch>
                  <a:fillRect/>
                </a:stretch>
              </p:blipFill>
              <p:spPr>
                <a:xfrm>
                  <a:off x="8228898" y="2273094"/>
                  <a:ext cx="527111" cy="689388"/>
                </a:xfrm>
                <a:prstGeom prst="rect">
                  <a:avLst/>
                </a:prstGeom>
              </p:spPr>
            </p:pic>
            <p:pic>
              <p:nvPicPr>
                <p:cNvPr id="96" name="Picture 95"/>
                <p:cNvPicPr>
                  <a:picLocks noChangeAspect="1"/>
                </p:cNvPicPr>
                <p:nvPr/>
              </p:nvPicPr>
              <p:blipFill>
                <a:blip r:embed="rId3"/>
                <a:stretch>
                  <a:fillRect/>
                </a:stretch>
              </p:blipFill>
              <p:spPr>
                <a:xfrm>
                  <a:off x="8323568" y="2348863"/>
                  <a:ext cx="527111" cy="689388"/>
                </a:xfrm>
                <a:prstGeom prst="rect">
                  <a:avLst/>
                </a:prstGeom>
              </p:spPr>
            </p:pic>
            <p:sp>
              <p:nvSpPr>
                <p:cNvPr id="97" name="Right Triangle 96"/>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01" name="TextBox 100"/>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25" name="TextBox 124"/>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26" name="Group 125"/>
          <p:cNvGrpSpPr/>
          <p:nvPr/>
        </p:nvGrpSpPr>
        <p:grpSpPr>
          <a:xfrm>
            <a:off x="4591317" y="4310037"/>
            <a:ext cx="2083759" cy="764958"/>
            <a:chOff x="1332642" y="4272381"/>
            <a:chExt cx="2084302" cy="765157"/>
          </a:xfrm>
        </p:grpSpPr>
        <p:grpSp>
          <p:nvGrpSpPr>
            <p:cNvPr id="127" name="Group 126"/>
            <p:cNvGrpSpPr/>
            <p:nvPr/>
          </p:nvGrpSpPr>
          <p:grpSpPr>
            <a:xfrm>
              <a:off x="1332642" y="4272381"/>
              <a:ext cx="2084302" cy="765157"/>
              <a:chOff x="1332642" y="4272381"/>
              <a:chExt cx="2084302" cy="765157"/>
            </a:xfrm>
          </p:grpSpPr>
          <p:grpSp>
            <p:nvGrpSpPr>
              <p:cNvPr id="129" name="Group 128"/>
              <p:cNvGrpSpPr/>
              <p:nvPr/>
            </p:nvGrpSpPr>
            <p:grpSpPr>
              <a:xfrm>
                <a:off x="1332642" y="4272381"/>
                <a:ext cx="621781" cy="765157"/>
                <a:chOff x="8228898" y="2273094"/>
                <a:chExt cx="621781" cy="765157"/>
              </a:xfrm>
            </p:grpSpPr>
            <p:pic>
              <p:nvPicPr>
                <p:cNvPr id="131" name="Picture 130"/>
                <p:cNvPicPr>
                  <a:picLocks noChangeAspect="1"/>
                </p:cNvPicPr>
                <p:nvPr/>
              </p:nvPicPr>
              <p:blipFill>
                <a:blip r:embed="rId3"/>
                <a:stretch>
                  <a:fillRect/>
                </a:stretch>
              </p:blipFill>
              <p:spPr>
                <a:xfrm>
                  <a:off x="8228898" y="2273094"/>
                  <a:ext cx="527111" cy="689388"/>
                </a:xfrm>
                <a:prstGeom prst="rect">
                  <a:avLst/>
                </a:prstGeom>
              </p:spPr>
            </p:pic>
            <p:pic>
              <p:nvPicPr>
                <p:cNvPr id="132" name="Picture 131"/>
                <p:cNvPicPr>
                  <a:picLocks noChangeAspect="1"/>
                </p:cNvPicPr>
                <p:nvPr/>
              </p:nvPicPr>
              <p:blipFill>
                <a:blip r:embed="rId3"/>
                <a:stretch>
                  <a:fillRect/>
                </a:stretch>
              </p:blipFill>
              <p:spPr>
                <a:xfrm>
                  <a:off x="8323568" y="2348863"/>
                  <a:ext cx="527111" cy="689388"/>
                </a:xfrm>
                <a:prstGeom prst="rect">
                  <a:avLst/>
                </a:prstGeom>
              </p:spPr>
            </p:pic>
            <p:sp>
              <p:nvSpPr>
                <p:cNvPr id="133" name="Right Triangle 132"/>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30" name="TextBox 129"/>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28" name="TextBox 127"/>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2.0</a:t>
              </a:r>
            </a:p>
          </p:txBody>
        </p:sp>
      </p:grpSp>
      <p:grpSp>
        <p:nvGrpSpPr>
          <p:cNvPr id="135" name="Group 134"/>
          <p:cNvGrpSpPr/>
          <p:nvPr/>
        </p:nvGrpSpPr>
        <p:grpSpPr>
          <a:xfrm>
            <a:off x="7943396" y="4302819"/>
            <a:ext cx="2083759" cy="764958"/>
            <a:chOff x="1332642" y="4272381"/>
            <a:chExt cx="2084302" cy="765157"/>
          </a:xfrm>
        </p:grpSpPr>
        <p:grpSp>
          <p:nvGrpSpPr>
            <p:cNvPr id="136" name="Group 135"/>
            <p:cNvGrpSpPr/>
            <p:nvPr/>
          </p:nvGrpSpPr>
          <p:grpSpPr>
            <a:xfrm>
              <a:off x="1332642" y="4272381"/>
              <a:ext cx="2084302" cy="765157"/>
              <a:chOff x="1332642" y="4272381"/>
              <a:chExt cx="2084302" cy="765157"/>
            </a:xfrm>
          </p:grpSpPr>
          <p:grpSp>
            <p:nvGrpSpPr>
              <p:cNvPr id="138" name="Group 137"/>
              <p:cNvGrpSpPr/>
              <p:nvPr/>
            </p:nvGrpSpPr>
            <p:grpSpPr>
              <a:xfrm>
                <a:off x="1332642" y="4272381"/>
                <a:ext cx="621781" cy="765157"/>
                <a:chOff x="8228898" y="2273094"/>
                <a:chExt cx="621781" cy="765157"/>
              </a:xfrm>
            </p:grpSpPr>
            <p:pic>
              <p:nvPicPr>
                <p:cNvPr id="140" name="Picture 139"/>
                <p:cNvPicPr>
                  <a:picLocks noChangeAspect="1"/>
                </p:cNvPicPr>
                <p:nvPr/>
              </p:nvPicPr>
              <p:blipFill>
                <a:blip r:embed="rId3"/>
                <a:stretch>
                  <a:fillRect/>
                </a:stretch>
              </p:blipFill>
              <p:spPr>
                <a:xfrm>
                  <a:off x="8228898" y="2273094"/>
                  <a:ext cx="527111" cy="689388"/>
                </a:xfrm>
                <a:prstGeom prst="rect">
                  <a:avLst/>
                </a:prstGeom>
              </p:spPr>
            </p:pic>
            <p:pic>
              <p:nvPicPr>
                <p:cNvPr id="141" name="Picture 140"/>
                <p:cNvPicPr>
                  <a:picLocks noChangeAspect="1"/>
                </p:cNvPicPr>
                <p:nvPr/>
              </p:nvPicPr>
              <p:blipFill>
                <a:blip r:embed="rId3"/>
                <a:stretch>
                  <a:fillRect/>
                </a:stretch>
              </p:blipFill>
              <p:spPr>
                <a:xfrm>
                  <a:off x="8323568" y="2348863"/>
                  <a:ext cx="527111" cy="689388"/>
                </a:xfrm>
                <a:prstGeom prst="rect">
                  <a:avLst/>
                </a:prstGeom>
              </p:spPr>
            </p:pic>
            <p:sp>
              <p:nvSpPr>
                <p:cNvPr id="142" name="Right Triangle 141"/>
                <p:cNvSpPr/>
                <p:nvPr/>
              </p:nvSpPr>
              <p:spPr bwMode="auto">
                <a:xfrm>
                  <a:off x="8366939" y="2373272"/>
                  <a:ext cx="440367" cy="6261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3" name="TextBox 142"/>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39" name="TextBox 138"/>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Seattle.master</a:t>
                </a:r>
                <a:endParaRPr lang="en-US" sz="1600" b="1" dirty="0">
                  <a:latin typeface="Segoe UI Light" panose="020B0502040204020203" pitchFamily="34" charset="0"/>
                  <a:cs typeface="Segoe UI Light" panose="020B0502040204020203" pitchFamily="34" charset="0"/>
                </a:endParaRPr>
              </a:p>
            </p:txBody>
          </p:sp>
        </p:grpSp>
        <p:sp>
          <p:nvSpPr>
            <p:cNvPr id="137" name="TextBox 136"/>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3.0</a:t>
              </a:r>
            </a:p>
          </p:txBody>
        </p:sp>
      </p:grpSp>
      <p:grpSp>
        <p:nvGrpSpPr>
          <p:cNvPr id="144" name="Group 143"/>
          <p:cNvGrpSpPr/>
          <p:nvPr/>
        </p:nvGrpSpPr>
        <p:grpSpPr>
          <a:xfrm>
            <a:off x="1296240" y="2484102"/>
            <a:ext cx="2083759" cy="764958"/>
            <a:chOff x="1332642" y="4272381"/>
            <a:chExt cx="2084302" cy="765157"/>
          </a:xfrm>
        </p:grpSpPr>
        <p:grpSp>
          <p:nvGrpSpPr>
            <p:cNvPr id="145" name="Group 144"/>
            <p:cNvGrpSpPr/>
            <p:nvPr/>
          </p:nvGrpSpPr>
          <p:grpSpPr>
            <a:xfrm>
              <a:off x="1332642" y="4272381"/>
              <a:ext cx="2084302" cy="765157"/>
              <a:chOff x="1332642" y="4272381"/>
              <a:chExt cx="2084302" cy="765157"/>
            </a:xfrm>
          </p:grpSpPr>
          <p:grpSp>
            <p:nvGrpSpPr>
              <p:cNvPr id="147" name="Group 146"/>
              <p:cNvGrpSpPr/>
              <p:nvPr/>
            </p:nvGrpSpPr>
            <p:grpSpPr>
              <a:xfrm>
                <a:off x="1332642" y="4272381"/>
                <a:ext cx="621781" cy="765157"/>
                <a:chOff x="8228898" y="2273094"/>
                <a:chExt cx="621781" cy="765157"/>
              </a:xfrm>
            </p:grpSpPr>
            <p:pic>
              <p:nvPicPr>
                <p:cNvPr id="149" name="Picture 148"/>
                <p:cNvPicPr>
                  <a:picLocks noChangeAspect="1"/>
                </p:cNvPicPr>
                <p:nvPr/>
              </p:nvPicPr>
              <p:blipFill>
                <a:blip r:embed="rId3"/>
                <a:stretch>
                  <a:fillRect/>
                </a:stretch>
              </p:blipFill>
              <p:spPr>
                <a:xfrm>
                  <a:off x="8228898" y="2273094"/>
                  <a:ext cx="527111" cy="689388"/>
                </a:xfrm>
                <a:prstGeom prst="rect">
                  <a:avLst/>
                </a:prstGeom>
              </p:spPr>
            </p:pic>
            <p:pic>
              <p:nvPicPr>
                <p:cNvPr id="150" name="Picture 149"/>
                <p:cNvPicPr>
                  <a:picLocks noChangeAspect="1"/>
                </p:cNvPicPr>
                <p:nvPr/>
              </p:nvPicPr>
              <p:blipFill>
                <a:blip r:embed="rId3"/>
                <a:stretch>
                  <a:fillRect/>
                </a:stretch>
              </p:blipFill>
              <p:spPr>
                <a:xfrm>
                  <a:off x="8323568" y="2348863"/>
                  <a:ext cx="527111" cy="689388"/>
                </a:xfrm>
                <a:prstGeom prst="rect">
                  <a:avLst/>
                </a:prstGeom>
              </p:spPr>
            </p:pic>
            <p:sp>
              <p:nvSpPr>
                <p:cNvPr id="151" name="Right Triangle 150"/>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48" name="TextBox 147"/>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46" name="TextBox 145"/>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53" name="Group 152"/>
          <p:cNvGrpSpPr/>
          <p:nvPr/>
        </p:nvGrpSpPr>
        <p:grpSpPr>
          <a:xfrm>
            <a:off x="4591317" y="2528415"/>
            <a:ext cx="2083759" cy="764958"/>
            <a:chOff x="1332642" y="4272381"/>
            <a:chExt cx="2084302" cy="765157"/>
          </a:xfrm>
        </p:grpSpPr>
        <p:grpSp>
          <p:nvGrpSpPr>
            <p:cNvPr id="154" name="Group 153"/>
            <p:cNvGrpSpPr/>
            <p:nvPr/>
          </p:nvGrpSpPr>
          <p:grpSpPr>
            <a:xfrm>
              <a:off x="1332642" y="4272381"/>
              <a:ext cx="2084302" cy="765157"/>
              <a:chOff x="1332642" y="4272381"/>
              <a:chExt cx="2084302" cy="765157"/>
            </a:xfrm>
          </p:grpSpPr>
          <p:grpSp>
            <p:nvGrpSpPr>
              <p:cNvPr id="156" name="Group 155"/>
              <p:cNvGrpSpPr/>
              <p:nvPr/>
            </p:nvGrpSpPr>
            <p:grpSpPr>
              <a:xfrm>
                <a:off x="1332642" y="4272381"/>
                <a:ext cx="621781" cy="765157"/>
                <a:chOff x="8228898" y="2273094"/>
                <a:chExt cx="621781" cy="765157"/>
              </a:xfrm>
            </p:grpSpPr>
            <p:pic>
              <p:nvPicPr>
                <p:cNvPr id="158" name="Picture 157"/>
                <p:cNvPicPr>
                  <a:picLocks noChangeAspect="1"/>
                </p:cNvPicPr>
                <p:nvPr/>
              </p:nvPicPr>
              <p:blipFill>
                <a:blip r:embed="rId3"/>
                <a:stretch>
                  <a:fillRect/>
                </a:stretch>
              </p:blipFill>
              <p:spPr>
                <a:xfrm>
                  <a:off x="8228898" y="2273094"/>
                  <a:ext cx="527111" cy="689388"/>
                </a:xfrm>
                <a:prstGeom prst="rect">
                  <a:avLst/>
                </a:prstGeom>
              </p:spPr>
            </p:pic>
            <p:pic>
              <p:nvPicPr>
                <p:cNvPr id="159" name="Picture 158"/>
                <p:cNvPicPr>
                  <a:picLocks noChangeAspect="1"/>
                </p:cNvPicPr>
                <p:nvPr/>
              </p:nvPicPr>
              <p:blipFill>
                <a:blip r:embed="rId3"/>
                <a:stretch>
                  <a:fillRect/>
                </a:stretch>
              </p:blipFill>
              <p:spPr>
                <a:xfrm>
                  <a:off x="8323568" y="2348863"/>
                  <a:ext cx="527111" cy="689388"/>
                </a:xfrm>
                <a:prstGeom prst="rect">
                  <a:avLst/>
                </a:prstGeom>
              </p:spPr>
            </p:pic>
            <p:sp>
              <p:nvSpPr>
                <p:cNvPr id="160" name="Right Triangle 159"/>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57" name="TextBox 156"/>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55" name="TextBox 154"/>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grpSp>
        <p:nvGrpSpPr>
          <p:cNvPr id="162" name="Group 161"/>
          <p:cNvGrpSpPr/>
          <p:nvPr/>
        </p:nvGrpSpPr>
        <p:grpSpPr>
          <a:xfrm>
            <a:off x="7943396" y="2508436"/>
            <a:ext cx="2083759" cy="764958"/>
            <a:chOff x="1332642" y="4272381"/>
            <a:chExt cx="2084302" cy="765157"/>
          </a:xfrm>
        </p:grpSpPr>
        <p:grpSp>
          <p:nvGrpSpPr>
            <p:cNvPr id="163" name="Group 162"/>
            <p:cNvGrpSpPr/>
            <p:nvPr/>
          </p:nvGrpSpPr>
          <p:grpSpPr>
            <a:xfrm>
              <a:off x="1332642" y="4272381"/>
              <a:ext cx="2084302" cy="765157"/>
              <a:chOff x="1332642" y="4272381"/>
              <a:chExt cx="2084302" cy="765157"/>
            </a:xfrm>
          </p:grpSpPr>
          <p:grpSp>
            <p:nvGrpSpPr>
              <p:cNvPr id="165" name="Group 164"/>
              <p:cNvGrpSpPr/>
              <p:nvPr/>
            </p:nvGrpSpPr>
            <p:grpSpPr>
              <a:xfrm>
                <a:off x="1332642" y="4272381"/>
                <a:ext cx="621781" cy="765157"/>
                <a:chOff x="8228898" y="2273094"/>
                <a:chExt cx="621781" cy="765157"/>
              </a:xfrm>
            </p:grpSpPr>
            <p:pic>
              <p:nvPicPr>
                <p:cNvPr id="167" name="Picture 166"/>
                <p:cNvPicPr>
                  <a:picLocks noChangeAspect="1"/>
                </p:cNvPicPr>
                <p:nvPr/>
              </p:nvPicPr>
              <p:blipFill>
                <a:blip r:embed="rId3"/>
                <a:stretch>
                  <a:fillRect/>
                </a:stretch>
              </p:blipFill>
              <p:spPr>
                <a:xfrm>
                  <a:off x="8228898" y="2273094"/>
                  <a:ext cx="527111" cy="689388"/>
                </a:xfrm>
                <a:prstGeom prst="rect">
                  <a:avLst/>
                </a:prstGeom>
              </p:spPr>
            </p:pic>
            <p:pic>
              <p:nvPicPr>
                <p:cNvPr id="168" name="Picture 167"/>
                <p:cNvPicPr>
                  <a:picLocks noChangeAspect="1"/>
                </p:cNvPicPr>
                <p:nvPr/>
              </p:nvPicPr>
              <p:blipFill>
                <a:blip r:embed="rId3"/>
                <a:stretch>
                  <a:fillRect/>
                </a:stretch>
              </p:blipFill>
              <p:spPr>
                <a:xfrm>
                  <a:off x="8323568" y="2348863"/>
                  <a:ext cx="527111" cy="689388"/>
                </a:xfrm>
                <a:prstGeom prst="rect">
                  <a:avLst/>
                </a:prstGeom>
              </p:spPr>
            </p:pic>
            <p:sp>
              <p:nvSpPr>
                <p:cNvPr id="169" name="Right Triangle 168"/>
                <p:cNvSpPr/>
                <p:nvPr/>
              </p:nvSpPr>
              <p:spPr bwMode="auto">
                <a:xfrm>
                  <a:off x="8366939" y="2373272"/>
                  <a:ext cx="440367" cy="626130"/>
                </a:xfrm>
                <a:prstGeom prst="r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8385074" y="2783307"/>
                  <a:ext cx="370935" cy="169277"/>
                </a:xfrm>
                <a:prstGeom prst="rect">
                  <a:avLst/>
                </a:prstGeom>
                <a:noFill/>
              </p:spPr>
              <p:txBody>
                <a:bodyPr wrap="none" lIns="0" tIns="0" rIns="0" bIns="0" rtlCol="0">
                  <a:spAutoFit/>
                </a:bodyPr>
                <a:lstStyle/>
                <a:p>
                  <a:r>
                    <a:rPr lang="fi-FI" sz="1100" spc="-70" dirty="0" err="1">
                      <a:solidFill>
                        <a:schemeClr val="bg1"/>
                      </a:solidFill>
                      <a:effectLst>
                        <a:outerShdw blurRad="50800" dist="38100" dir="2700000" algn="tl" rotWithShape="0">
                          <a:schemeClr val="tx2">
                            <a:alpha val="40000"/>
                          </a:schemeClr>
                        </a:outerShdw>
                      </a:effectLst>
                    </a:rPr>
                    <a:t>master</a:t>
                  </a:r>
                  <a:endParaRPr lang="en-US" sz="1100" spc="-70" dirty="0">
                    <a:solidFill>
                      <a:schemeClr val="bg1"/>
                    </a:solidFill>
                    <a:effectLst>
                      <a:outerShdw blurRad="50800" dist="38100" dir="2700000" algn="tl" rotWithShape="0">
                        <a:schemeClr val="tx2">
                          <a:alpha val="40000"/>
                        </a:schemeClr>
                      </a:outerShdw>
                    </a:effectLst>
                  </a:endParaRPr>
                </a:p>
              </p:txBody>
            </p:sp>
          </p:grpSp>
          <p:sp>
            <p:nvSpPr>
              <p:cNvPr id="166" name="TextBox 165"/>
              <p:cNvSpPr txBox="1"/>
              <p:nvPr/>
            </p:nvSpPr>
            <p:spPr>
              <a:xfrm>
                <a:off x="1911049" y="4411906"/>
                <a:ext cx="1505895" cy="338554"/>
              </a:xfrm>
              <a:prstGeom prst="rect">
                <a:avLst/>
              </a:prstGeom>
              <a:noFill/>
            </p:spPr>
            <p:txBody>
              <a:bodyPr wrap="square" rtlCol="0">
                <a:spAutoFit/>
              </a:bodyPr>
              <a:lstStyle/>
              <a:p>
                <a:r>
                  <a:rPr lang="en-US" sz="1600" b="1" dirty="0" err="1">
                    <a:latin typeface="Segoe UI Light" panose="020B0502040204020203" pitchFamily="34" charset="0"/>
                    <a:cs typeface="Segoe UI Light" panose="020B0502040204020203" pitchFamily="34" charset="0"/>
                  </a:rPr>
                  <a:t>contoso.master</a:t>
                </a:r>
                <a:endParaRPr lang="en-US" sz="1600" b="1" dirty="0">
                  <a:latin typeface="Segoe UI Light" panose="020B0502040204020203" pitchFamily="34" charset="0"/>
                  <a:cs typeface="Segoe UI Light" panose="020B0502040204020203" pitchFamily="34" charset="0"/>
                </a:endParaRPr>
              </a:p>
            </p:txBody>
          </p:sp>
        </p:grpSp>
        <p:sp>
          <p:nvSpPr>
            <p:cNvPr id="164" name="TextBox 163"/>
            <p:cNvSpPr txBox="1"/>
            <p:nvPr/>
          </p:nvSpPr>
          <p:spPr>
            <a:xfrm>
              <a:off x="2008534" y="4733039"/>
              <a:ext cx="1045920" cy="246221"/>
            </a:xfrm>
            <a:prstGeom prst="rect">
              <a:avLst/>
            </a:prstGeom>
            <a:noFill/>
          </p:spPr>
          <p:txBody>
            <a:bodyPr wrap="square" lIns="0" tIns="0" rIns="0" bIns="0" rtlCol="0">
              <a:spAutoFit/>
            </a:bodyPr>
            <a:lstStyle/>
            <a:p>
              <a:r>
                <a:rPr lang="en-US" sz="1600" spc="-70" dirty="0"/>
                <a:t>Version 1.0</a:t>
              </a:r>
            </a:p>
          </p:txBody>
        </p:sp>
      </p:grpSp>
    </p:spTree>
    <p:extLst>
      <p:ext uri="{BB962C8B-B14F-4D97-AF65-F5344CB8AC3E}">
        <p14:creationId xmlns:p14="http://schemas.microsoft.com/office/powerpoint/2010/main" val="7788790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anim calcmode="lin" valueType="num">
                                      <p:cBhvr>
                                        <p:cTn id="13" dur="1000" fill="hold"/>
                                        <p:tgtEl>
                                          <p:spTgt spid="144"/>
                                        </p:tgtEl>
                                        <p:attrNameLst>
                                          <p:attrName>ppt_x</p:attrName>
                                        </p:attrNameLst>
                                      </p:cBhvr>
                                      <p:tavLst>
                                        <p:tav tm="0">
                                          <p:val>
                                            <p:strVal val="#ppt_x"/>
                                          </p:val>
                                        </p:tav>
                                        <p:tav tm="100000">
                                          <p:val>
                                            <p:strVal val="#ppt_x"/>
                                          </p:val>
                                        </p:tav>
                                      </p:tavLst>
                                    </p:anim>
                                    <p:anim calcmode="lin" valueType="num">
                                      <p:cBhvr>
                                        <p:cTn id="14" dur="1000" fill="hold"/>
                                        <p:tgtEl>
                                          <p:spTgt spid="1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1000"/>
                                        <p:tgtEl>
                                          <p:spTgt spid="126"/>
                                        </p:tgtEl>
                                      </p:cBhvr>
                                    </p:animEffect>
                                    <p:anim calcmode="lin" valueType="num">
                                      <p:cBhvr>
                                        <p:cTn id="50" dur="1000" fill="hold"/>
                                        <p:tgtEl>
                                          <p:spTgt spid="126"/>
                                        </p:tgtEl>
                                        <p:attrNameLst>
                                          <p:attrName>ppt_x</p:attrName>
                                        </p:attrNameLst>
                                      </p:cBhvr>
                                      <p:tavLst>
                                        <p:tav tm="0">
                                          <p:val>
                                            <p:strVal val="#ppt_x"/>
                                          </p:val>
                                        </p:tav>
                                        <p:tav tm="100000">
                                          <p:val>
                                            <p:strVal val="#ppt_x"/>
                                          </p:val>
                                        </p:tav>
                                      </p:tavLst>
                                    </p:anim>
                                    <p:anim calcmode="lin" valueType="num">
                                      <p:cBhvr>
                                        <p:cTn id="51" dur="1000" fill="hold"/>
                                        <p:tgtEl>
                                          <p:spTgt spid="12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1000"/>
                                        <p:tgtEl>
                                          <p:spTgt spid="153"/>
                                        </p:tgtEl>
                                      </p:cBhvr>
                                    </p:animEffect>
                                    <p:anim calcmode="lin" valueType="num">
                                      <p:cBhvr>
                                        <p:cTn id="55" dur="1000" fill="hold"/>
                                        <p:tgtEl>
                                          <p:spTgt spid="153"/>
                                        </p:tgtEl>
                                        <p:attrNameLst>
                                          <p:attrName>ppt_x</p:attrName>
                                        </p:attrNameLst>
                                      </p:cBhvr>
                                      <p:tavLst>
                                        <p:tav tm="0">
                                          <p:val>
                                            <p:strVal val="#ppt_x"/>
                                          </p:val>
                                        </p:tav>
                                        <p:tav tm="100000">
                                          <p:val>
                                            <p:strVal val="#ppt_x"/>
                                          </p:val>
                                        </p:tav>
                                      </p:tavLst>
                                    </p:anim>
                                    <p:anim calcmode="lin" valueType="num">
                                      <p:cBhvr>
                                        <p:cTn id="56"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fade">
                                      <p:cBhvr>
                                        <p:cTn id="66" dur="1000"/>
                                        <p:tgtEl>
                                          <p:spTgt spid="135"/>
                                        </p:tgtEl>
                                      </p:cBhvr>
                                    </p:animEffect>
                                    <p:anim calcmode="lin" valueType="num">
                                      <p:cBhvr>
                                        <p:cTn id="67" dur="1000" fill="hold"/>
                                        <p:tgtEl>
                                          <p:spTgt spid="135"/>
                                        </p:tgtEl>
                                        <p:attrNameLst>
                                          <p:attrName>ppt_x</p:attrName>
                                        </p:attrNameLst>
                                      </p:cBhvr>
                                      <p:tavLst>
                                        <p:tav tm="0">
                                          <p:val>
                                            <p:strVal val="#ppt_x"/>
                                          </p:val>
                                        </p:tav>
                                        <p:tav tm="100000">
                                          <p:val>
                                            <p:strVal val="#ppt_x"/>
                                          </p:val>
                                        </p:tav>
                                      </p:tavLst>
                                    </p:anim>
                                    <p:anim calcmode="lin" valueType="num">
                                      <p:cBhvr>
                                        <p:cTn id="68" dur="1000" fill="hold"/>
                                        <p:tgtEl>
                                          <p:spTgt spid="13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1000"/>
                                        <p:tgtEl>
                                          <p:spTgt spid="162"/>
                                        </p:tgtEl>
                                      </p:cBhvr>
                                    </p:animEffect>
                                    <p:anim calcmode="lin" valueType="num">
                                      <p:cBhvr>
                                        <p:cTn id="72" dur="1000" fill="hold"/>
                                        <p:tgtEl>
                                          <p:spTgt spid="162"/>
                                        </p:tgtEl>
                                        <p:attrNameLst>
                                          <p:attrName>ppt_x</p:attrName>
                                        </p:attrNameLst>
                                      </p:cBhvr>
                                      <p:tavLst>
                                        <p:tav tm="0">
                                          <p:val>
                                            <p:strVal val="#ppt_x"/>
                                          </p:val>
                                        </p:tav>
                                        <p:tav tm="100000">
                                          <p:val>
                                            <p:strVal val="#ppt_x"/>
                                          </p:val>
                                        </p:tav>
                                      </p:tavLst>
                                    </p:anim>
                                    <p:anim calcmode="lin" valueType="num">
                                      <p:cBhvr>
                                        <p:cTn id="73" dur="1000" fill="hold"/>
                                        <p:tgtEl>
                                          <p:spTgt spid="16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fade">
                                      <p:cBhvr>
                                        <p:cTn id="76" dur="1000"/>
                                        <p:tgtEl>
                                          <p:spTgt spid="100"/>
                                        </p:tgtEl>
                                      </p:cBhvr>
                                    </p:animEffect>
                                    <p:anim calcmode="lin" valueType="num">
                                      <p:cBhvr>
                                        <p:cTn id="77" dur="1000" fill="hold"/>
                                        <p:tgtEl>
                                          <p:spTgt spid="100"/>
                                        </p:tgtEl>
                                        <p:attrNameLst>
                                          <p:attrName>ppt_x</p:attrName>
                                        </p:attrNameLst>
                                      </p:cBhvr>
                                      <p:tavLst>
                                        <p:tav tm="0">
                                          <p:val>
                                            <p:strVal val="#ppt_x"/>
                                          </p:val>
                                        </p:tav>
                                        <p:tav tm="100000">
                                          <p:val>
                                            <p:strVal val="#ppt_x"/>
                                          </p:val>
                                        </p:tav>
                                      </p:tavLst>
                                    </p:anim>
                                    <p:anim calcmode="lin" valueType="num">
                                      <p:cBhvr>
                                        <p:cTn id="78" dur="1000" fill="hold"/>
                                        <p:tgtEl>
                                          <p:spTgt spid="10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1000"/>
                                        <p:tgtEl>
                                          <p:spTgt spid="99"/>
                                        </p:tgtEl>
                                      </p:cBhvr>
                                    </p:animEffect>
                                    <p:anim calcmode="lin" valueType="num">
                                      <p:cBhvr>
                                        <p:cTn id="82" dur="1000" fill="hold"/>
                                        <p:tgtEl>
                                          <p:spTgt spid="99"/>
                                        </p:tgtEl>
                                        <p:attrNameLst>
                                          <p:attrName>ppt_x</p:attrName>
                                        </p:attrNameLst>
                                      </p:cBhvr>
                                      <p:tavLst>
                                        <p:tav tm="0">
                                          <p:val>
                                            <p:strVal val="#ppt_x"/>
                                          </p:val>
                                        </p:tav>
                                        <p:tav tm="100000">
                                          <p:val>
                                            <p:strVal val="#ppt_x"/>
                                          </p:val>
                                        </p:tav>
                                      </p:tavLst>
                                    </p:anim>
                                    <p:anim calcmode="lin" valueType="num">
                                      <p:cBhvr>
                                        <p:cTn id="83" dur="1000" fill="hold"/>
                                        <p:tgtEl>
                                          <p:spTgt spid="9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05" grpId="0"/>
      <p:bldP spid="13" grpId="0" animBg="1"/>
      <p:bldP spid="99"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“But I have always customized my sites with custom master, what has changed?”</a:t>
            </a:r>
            <a:endParaRPr lang="en-GB" sz="5398" dirty="0"/>
          </a:p>
        </p:txBody>
      </p:sp>
      <p:sp>
        <p:nvSpPr>
          <p:cNvPr id="4" name="TextBox 3"/>
          <p:cNvSpPr txBox="1"/>
          <p:nvPr/>
        </p:nvSpPr>
        <p:spPr>
          <a:xfrm>
            <a:off x="4526217" y="492507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Actually this similar maintenance challenge exists in on-premises </a:t>
            </a:r>
            <a:r>
              <a:rPr lang="en-US" sz="2399">
                <a:latin typeface="Segoe UI" panose="020B0502040204020203" pitchFamily="34" charset="0"/>
                <a:cs typeface="Segoe UI" panose="020B0502040204020203" pitchFamily="34" charset="0"/>
              </a:rPr>
              <a:t>and across the </a:t>
            </a:r>
            <a:r>
              <a:rPr lang="en-US" sz="2399" dirty="0">
                <a:latin typeface="Segoe UI" panose="020B0502040204020203" pitchFamily="34" charset="0"/>
                <a:cs typeface="Segoe UI" panose="020B0502040204020203" pitchFamily="34" charset="0"/>
              </a:rPr>
              <a:t>version</a:t>
            </a:r>
            <a:r>
              <a:rPr lang="en-US" sz="2399">
                <a:latin typeface="Segoe UI" panose="020B0502040204020203" pitchFamily="34" charset="0"/>
                <a:cs typeface="Segoe UI" panose="020B0502040204020203" pitchFamily="34" charset="0"/>
              </a:rPr>
              <a:t> upgrades as </a:t>
            </a:r>
            <a:r>
              <a:rPr lang="en-US" sz="2399" dirty="0">
                <a:latin typeface="Segoe UI" panose="020B0502040204020203" pitchFamily="34" charset="0"/>
                <a:cs typeface="Segoe UI" panose="020B0502040204020203" pitchFamily="34" charset="0"/>
              </a:rPr>
              <a:t>well. Concentrate on what’s truly needed. </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288840"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Nothing</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18361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“How should I get my files uploaded to the SharePoint sites? Using sandbox?”</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It is recommended to upload files as part of the site provisioning process remotely using so called “remote provisioning” pattern directly using remote APIs.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1617330"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No.</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1364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“I </a:t>
            </a:r>
            <a:r>
              <a:rPr lang="en-US" sz="5398"/>
              <a:t>have </a:t>
            </a:r>
            <a:r>
              <a:rPr lang="en-US" sz="5398" dirty="0"/>
              <a:t>an</a:t>
            </a:r>
            <a:r>
              <a:rPr lang="en-US" sz="5398"/>
              <a:t> intranet portal and I </a:t>
            </a:r>
            <a:r>
              <a:rPr lang="en-US" sz="5398" dirty="0"/>
              <a:t>need to do heavy branding customizations!”</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Key point is to understand the impact of the chosen pattern. Custom master pages are completely supported, you might want to use alternative approaches if possible.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6433868"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Absolutely fine.</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039345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Themes</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196780" cy="1975926"/>
          </a:xfrm>
        </p:spPr>
        <p:txBody>
          <a:bodyPr/>
          <a:lstStyle/>
          <a:p>
            <a:r>
              <a:rPr lang="en-US" smtClean="0"/>
              <a:t>What</a:t>
            </a:r>
          </a:p>
          <a:p>
            <a:pPr lvl="1"/>
            <a:r>
              <a:rPr lang="en-US" smtClean="0"/>
              <a:t>Provide user branding elements without introducing master page or page layout elements</a:t>
            </a:r>
          </a:p>
          <a:p>
            <a:r>
              <a:rPr lang="en-US" smtClean="0"/>
              <a:t>Why</a:t>
            </a:r>
          </a:p>
          <a:p>
            <a:pPr lvl="1"/>
            <a:r>
              <a:rPr lang="en-US" smtClean="0"/>
              <a:t>Continue using out of the box master pages, but introduce customer specific branding elements </a:t>
            </a:r>
          </a:p>
          <a:p>
            <a:r>
              <a:rPr lang="en-US" smtClean="0"/>
              <a:t>How</a:t>
            </a:r>
          </a:p>
          <a:p>
            <a:pPr lvl="1"/>
            <a:r>
              <a:rPr lang="en-US" smtClean="0"/>
              <a:t>Use theming engine for introducing color, fonts and background images for sites</a:t>
            </a:r>
            <a:endParaRPr lang="en-US" dirty="0"/>
          </a:p>
        </p:txBody>
      </p:sp>
      <p:sp>
        <p:nvSpPr>
          <p:cNvPr id="3" name="Title 2"/>
          <p:cNvSpPr>
            <a:spLocks noGrp="1"/>
          </p:cNvSpPr>
          <p:nvPr>
            <p:ph type="title"/>
          </p:nvPr>
        </p:nvSpPr>
        <p:spPr/>
        <p:txBody>
          <a:bodyPr/>
          <a:lstStyle/>
          <a:p>
            <a:r>
              <a:rPr lang="en-US" smtClean="0"/>
              <a:t>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180119175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SharePoint Color Palette Tool v1.00</a:t>
            </a:r>
            <a:endParaRPr lang="en-US" dirty="0"/>
          </a:p>
        </p:txBody>
      </p:sp>
      <p:sp>
        <p:nvSpPr>
          <p:cNvPr id="2" name="Text Placeholder 1"/>
          <p:cNvSpPr>
            <a:spLocks noGrp="1"/>
          </p:cNvSpPr>
          <p:nvPr>
            <p:ph type="body" sz="quarter" idx="10"/>
          </p:nvPr>
        </p:nvSpPr>
        <p:spPr>
          <a:xfrm>
            <a:off x="519112" y="1447799"/>
            <a:ext cx="3567113" cy="2043636"/>
          </a:xfrm>
        </p:spPr>
        <p:txBody>
          <a:bodyPr/>
          <a:lstStyle/>
          <a:p>
            <a:r>
              <a:rPr lang="en-US" sz="2800" dirty="0" smtClean="0"/>
              <a:t>Free downloadable tool to create custom themes based on branding requirements from Microsoft download site</a:t>
            </a:r>
          </a:p>
          <a:p>
            <a:r>
              <a:rPr lang="en-US" sz="2800" dirty="0" smtClean="0"/>
              <a:t>Can be used to create themes in matter of minutes with company colors and images</a:t>
            </a:r>
            <a:endParaRPr lang="en-US" sz="2800" dirty="0"/>
          </a:p>
        </p:txBody>
      </p:sp>
      <p:pic>
        <p:nvPicPr>
          <p:cNvPr id="4" name="Picture 3"/>
          <p:cNvPicPr>
            <a:picLocks noChangeAspect="1"/>
          </p:cNvPicPr>
          <p:nvPr/>
        </p:nvPicPr>
        <p:blipFill>
          <a:blip r:embed="rId3"/>
          <a:stretch>
            <a:fillRect/>
          </a:stretch>
        </p:blipFill>
        <p:spPr>
          <a:xfrm>
            <a:off x="4155664" y="1447799"/>
            <a:ext cx="7869600" cy="5229226"/>
          </a:xfrm>
          <a:prstGeom prst="rect">
            <a:avLst/>
          </a:prstGeom>
        </p:spPr>
      </p:pic>
    </p:spTree>
    <p:extLst>
      <p:ext uri="{BB962C8B-B14F-4D97-AF65-F5344CB8AC3E}">
        <p14:creationId xmlns:p14="http://schemas.microsoft.com/office/powerpoint/2010/main" val="36355900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835944" y="1884201"/>
            <a:ext cx="3222816" cy="1493691"/>
          </a:xfrm>
          <a:prstGeom prst="rect">
            <a:avLst/>
          </a:prstGeom>
          <a:ln>
            <a:noFill/>
          </a:ln>
          <a:effectLst>
            <a:softEdge rad="12700"/>
          </a:effectLst>
        </p:spPr>
      </p:pic>
      <p:sp>
        <p:nvSpPr>
          <p:cNvPr id="211" name="Title 210"/>
          <p:cNvSpPr>
            <a:spLocks noGrp="1"/>
          </p:cNvSpPr>
          <p:nvPr>
            <p:ph type="title"/>
          </p:nvPr>
        </p:nvSpPr>
        <p:spPr/>
        <p:txBody>
          <a:bodyPr/>
          <a:lstStyle/>
          <a:p>
            <a:r>
              <a:rPr lang="en-US" sz="4703" dirty="0"/>
              <a:t>Handling themes from SP </a:t>
            </a:r>
            <a:r>
              <a:rPr lang="en-US" sz="4703" dirty="0" smtClean="0"/>
              <a:t>add-ins</a:t>
            </a:r>
            <a:endParaRPr lang="en-US" sz="4703" dirty="0"/>
          </a:p>
        </p:txBody>
      </p:sp>
      <p:cxnSp>
        <p:nvCxnSpPr>
          <p:cNvPr id="213" name="Straight Arrow Connector 212"/>
          <p:cNvCxnSpPr/>
          <p:nvPr/>
        </p:nvCxnSpPr>
        <p:spPr>
          <a:xfrm>
            <a:off x="4185421" y="2704045"/>
            <a:ext cx="4027694" cy="9123"/>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743925" y="4086859"/>
            <a:ext cx="1426193" cy="542826"/>
            <a:chOff x="9658449" y="5508491"/>
            <a:chExt cx="1455550" cy="553998"/>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solidFill>
                  <a:schemeClr val="bg2"/>
                </a:solidFill>
              </a:endParaRPr>
            </a:p>
          </p:txBody>
        </p:sp>
        <p:sp>
          <p:nvSpPr>
            <p:cNvPr id="228" name="TextBox 227"/>
            <p:cNvSpPr txBox="1"/>
            <p:nvPr/>
          </p:nvSpPr>
          <p:spPr>
            <a:xfrm>
              <a:off x="10170490" y="5508491"/>
              <a:ext cx="943509" cy="553998"/>
            </a:xfrm>
            <a:prstGeom prst="rect">
              <a:avLst/>
            </a:prstGeom>
            <a:noFill/>
            <a:ln>
              <a:noFill/>
            </a:ln>
          </p:spPr>
          <p:txBody>
            <a:bodyPr wrap="square" lIns="0" tIns="0" rIns="0" bIns="0" rtlCol="0">
              <a:spAutoFit/>
            </a:bodyPr>
            <a:lstStyle/>
            <a:p>
              <a:r>
                <a:rPr lang="en-US" sz="1763" spc="-52" dirty="0">
                  <a:solidFill>
                    <a:schemeClr val="bg2"/>
                  </a:solidFill>
                  <a:latin typeface="Segoe UI Light" panose="020B0502040204020203" pitchFamily="34" charset="0"/>
                  <a:cs typeface="Segoe UI Light" panose="020B0502040204020203" pitchFamily="34" charset="0"/>
                </a:rPr>
                <a:t>Theme elements</a:t>
              </a:r>
            </a:p>
          </p:txBody>
        </p:sp>
      </p:grpSp>
      <p:cxnSp>
        <p:nvCxnSpPr>
          <p:cNvPr id="232" name="Straight Arrow Connector 231"/>
          <p:cNvCxnSpPr/>
          <p:nvPr/>
        </p:nvCxnSpPr>
        <p:spPr>
          <a:xfrm flipH="1" flipV="1">
            <a:off x="5243757" y="3772348"/>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371763" y="234740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48" name="Group 247"/>
          <p:cNvGrpSpPr/>
          <p:nvPr/>
        </p:nvGrpSpPr>
        <p:grpSpPr>
          <a:xfrm>
            <a:off x="7151016" y="3310486"/>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1" name="Group 250"/>
          <p:cNvGrpSpPr/>
          <p:nvPr/>
        </p:nvGrpSpPr>
        <p:grpSpPr>
          <a:xfrm>
            <a:off x="10150558" y="4313413"/>
            <a:ext cx="514267" cy="514267"/>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solidFill>
                    <a:schemeClr val="bg1"/>
                  </a:solidFill>
                </a:rPr>
                <a:t>2</a:t>
              </a:r>
            </a:p>
          </p:txBody>
        </p:sp>
      </p:grpSp>
      <p:sp>
        <p:nvSpPr>
          <p:cNvPr id="260" name="TextBox 259"/>
          <p:cNvSpPr txBox="1"/>
          <p:nvPr/>
        </p:nvSpPr>
        <p:spPr>
          <a:xfrm>
            <a:off x="6311287" y="3410463"/>
            <a:ext cx="1068042" cy="361884"/>
          </a:xfrm>
          <a:prstGeom prst="rect">
            <a:avLst/>
          </a:prstGeom>
          <a:noFill/>
        </p:spPr>
        <p:txBody>
          <a:bodyPr wrap="square" rtlCol="0">
            <a:spAutoFit/>
          </a:bodyPr>
          <a:lstStyle/>
          <a:p>
            <a:r>
              <a:rPr lang="en-US" sz="1763" b="1" i="1" dirty="0">
                <a:solidFill>
                  <a:schemeClr val="bg2"/>
                </a:solidFill>
                <a:latin typeface="Segoe UI Light" panose="020B0502040204020203" pitchFamily="34" charset="0"/>
                <a:cs typeface="Segoe UI Light" panose="020B0502040204020203" pitchFamily="34" charset="0"/>
              </a:rPr>
              <a:t>CSOM</a:t>
            </a:r>
          </a:p>
        </p:txBody>
      </p:sp>
      <p:sp>
        <p:nvSpPr>
          <p:cNvPr id="35" name="TextBox 34"/>
          <p:cNvSpPr txBox="1"/>
          <p:nvPr/>
        </p:nvSpPr>
        <p:spPr>
          <a:xfrm>
            <a:off x="5596772" y="3840688"/>
            <a:ext cx="2616343" cy="1176121"/>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Upload needed files</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theme to site</a:t>
            </a:r>
          </a:p>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(Set master page to site)</a:t>
            </a:r>
          </a:p>
        </p:txBody>
      </p:sp>
      <p:sp>
        <p:nvSpPr>
          <p:cNvPr id="36" name="TextBox 35"/>
          <p:cNvSpPr txBox="1"/>
          <p:nvPr/>
        </p:nvSpPr>
        <p:spPr>
          <a:xfrm>
            <a:off x="9144716" y="4616988"/>
            <a:ext cx="1919308" cy="934863"/>
          </a:xfrm>
          <a:prstGeom prst="rect">
            <a:avLst/>
          </a:prstGeom>
          <a:noFill/>
        </p:spPr>
        <p:txBody>
          <a:bodyPr wrap="square" rtlCol="0">
            <a:spAutoFit/>
          </a:bodyPr>
          <a:lstStyle/>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Color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Font file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Background image</a:t>
            </a:r>
          </a:p>
          <a:p>
            <a:pPr marL="279953" indent="-279953">
              <a:buFont typeface="Arial" panose="020B0604020202020204" pitchFamily="34" charset="0"/>
              <a:buChar char="•"/>
            </a:pPr>
            <a:r>
              <a:rPr lang="en-US" sz="1372" i="1" dirty="0">
                <a:solidFill>
                  <a:schemeClr val="bg2"/>
                </a:solidFill>
                <a:latin typeface="Segoe UI Light" panose="020B0502040204020203" pitchFamily="34" charset="0"/>
                <a:cs typeface="Segoe UI Light" panose="020B0502040204020203" pitchFamily="34" charset="0"/>
              </a:rPr>
              <a:t>(Master page)</a:t>
            </a:r>
          </a:p>
        </p:txBody>
      </p:sp>
      <p:pic>
        <p:nvPicPr>
          <p:cNvPr id="2" name="Picture 1"/>
          <p:cNvPicPr>
            <a:picLocks noChangeAspect="1"/>
          </p:cNvPicPr>
          <p:nvPr/>
        </p:nvPicPr>
        <p:blipFill>
          <a:blip r:embed="rId4"/>
          <a:stretch>
            <a:fillRect/>
          </a:stretch>
        </p:blipFill>
        <p:spPr>
          <a:xfrm>
            <a:off x="835944" y="1884201"/>
            <a:ext cx="3222816" cy="1493691"/>
          </a:xfrm>
          <a:prstGeom prst="rect">
            <a:avLst/>
          </a:prstGeom>
        </p:spPr>
      </p:pic>
      <p:grpSp>
        <p:nvGrpSpPr>
          <p:cNvPr id="26" name="Group 25"/>
          <p:cNvGrpSpPr/>
          <p:nvPr/>
        </p:nvGrpSpPr>
        <p:grpSpPr>
          <a:xfrm>
            <a:off x="3274261" y="3031716"/>
            <a:ext cx="1883646" cy="1857358"/>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296619" y="2449437"/>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20766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10" presetClass="entr" presetSubtype="0" fill="hold" nodeType="afterEffect">
                                  <p:stCondLst>
                                    <p:cond delay="1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000"/>
                            </p:stCondLst>
                            <p:childTnLst>
                              <p:par>
                                <p:cTn id="59" presetID="10" presetClass="exit" presetSubtype="0" fill="hold" nodeType="afterEffect">
                                  <p:stCondLst>
                                    <p:cond delay="0"/>
                                  </p:stCondLst>
                                  <p:childTnLst>
                                    <p:animEffect transition="out" filter="fade">
                                      <p:cBhvr>
                                        <p:cTn id="60" dur="500"/>
                                        <p:tgtEl>
                                          <p:spTgt spid="34"/>
                                        </p:tgtEl>
                                      </p:cBhvr>
                                    </p:animEffect>
                                    <p:set>
                                      <p:cBhvr>
                                        <p:cTn id="6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https://github.com/OfficeDev/PnP/tree/master/Scenarios/Branding.Themes</a:t>
            </a:r>
            <a:endParaRPr lang="en-GB"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Using themes for branding</a:t>
            </a:r>
          </a:p>
        </p:txBody>
      </p:sp>
    </p:spTree>
    <p:extLst>
      <p:ext uri="{BB962C8B-B14F-4D97-AF65-F5344CB8AC3E}">
        <p14:creationId xmlns:p14="http://schemas.microsoft.com/office/powerpoint/2010/main" val="2249501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Office 365 Themes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sp>
        <p:nvSpPr>
          <p:cNvPr id="73" name="TextBox 72"/>
          <p:cNvSpPr txBox="1"/>
          <p:nvPr/>
        </p:nvSpPr>
        <p:spPr>
          <a:xfrm>
            <a:off x="3409490" y="3518149"/>
            <a:ext cx="2158220" cy="615553"/>
          </a:xfrm>
          <a:prstGeom prst="rect">
            <a:avLst/>
          </a:prstGeom>
          <a:noFill/>
        </p:spPr>
        <p:txBody>
          <a:bodyPr wrap="none" lIns="0" tIns="0" rIns="0" bIns="0" rtlCol="0">
            <a:spAutoFit/>
          </a:bodyPr>
          <a:lstStyle/>
          <a:p>
            <a:pPr algn="ctr"/>
            <a:r>
              <a:rPr lang="en-US" sz="2000" spc="-70" dirty="0" smtClean="0">
                <a:solidFill>
                  <a:schemeClr val="bg1"/>
                </a:solidFill>
              </a:rPr>
              <a:t>Themes and other </a:t>
            </a:r>
            <a:br>
              <a:rPr lang="en-US" sz="2000" spc="-70" dirty="0" smtClean="0">
                <a:solidFill>
                  <a:schemeClr val="bg1"/>
                </a:solidFill>
              </a:rPr>
            </a:br>
            <a:r>
              <a:rPr lang="en-US" sz="2000" spc="-70" dirty="0" smtClean="0">
                <a:solidFill>
                  <a:schemeClr val="bg1"/>
                </a:solidFill>
              </a:rPr>
              <a:t>branding techniques</a:t>
            </a:r>
            <a:endParaRPr lang="en-GB" sz="2000" spc="-70" dirty="0" smtClean="0">
              <a:solidFill>
                <a:schemeClr val="bg1"/>
              </a:solidFill>
            </a:endParaRPr>
          </a:p>
        </p:txBody>
      </p:sp>
      <p:sp>
        <p:nvSpPr>
          <p:cNvPr id="74" name="TextBox 73"/>
          <p:cNvSpPr txBox="1"/>
          <p:nvPr/>
        </p:nvSpPr>
        <p:spPr>
          <a:xfrm>
            <a:off x="6084307" y="3518149"/>
            <a:ext cx="2322239" cy="615553"/>
          </a:xfrm>
          <a:prstGeom prst="rect">
            <a:avLst/>
          </a:prstGeom>
          <a:noFill/>
        </p:spPr>
        <p:txBody>
          <a:bodyPr wrap="none" lIns="0" tIns="0" rIns="0" bIns="0" rtlCol="0">
            <a:spAutoFit/>
          </a:bodyPr>
          <a:lstStyle/>
          <a:p>
            <a:pPr algn="ctr"/>
            <a:r>
              <a:rPr lang="en-US" sz="2000" spc="-70" dirty="0" smtClean="0">
                <a:solidFill>
                  <a:schemeClr val="bg1"/>
                </a:solidFill>
              </a:rPr>
              <a:t>Controlling publishing</a:t>
            </a:r>
            <a:br>
              <a:rPr lang="en-US" sz="2000" spc="-70" dirty="0" smtClean="0">
                <a:solidFill>
                  <a:schemeClr val="bg1"/>
                </a:solidFill>
              </a:rPr>
            </a:br>
            <a:r>
              <a:rPr lang="en-US" sz="2000" spc="-70" dirty="0" smtClean="0">
                <a:solidFill>
                  <a:schemeClr val="bg1"/>
                </a:solidFill>
              </a:rPr>
              <a:t>capabilities</a:t>
            </a:r>
            <a:endParaRPr lang="en-GB" sz="2000" spc="-70" dirty="0" smtClean="0">
              <a:solidFill>
                <a:schemeClr val="bg1"/>
              </a:solidFill>
            </a:endParaRPr>
          </a:p>
        </p:txBody>
      </p:sp>
      <p:sp>
        <p:nvSpPr>
          <p:cNvPr id="75" name="TextBox 74"/>
          <p:cNvSpPr txBox="1"/>
          <p:nvPr/>
        </p:nvSpPr>
        <p:spPr>
          <a:xfrm>
            <a:off x="9190167" y="3518149"/>
            <a:ext cx="1901483" cy="615553"/>
          </a:xfrm>
          <a:prstGeom prst="rect">
            <a:avLst/>
          </a:prstGeom>
          <a:noFill/>
        </p:spPr>
        <p:txBody>
          <a:bodyPr wrap="none" lIns="0" tIns="0" rIns="0" bIns="0" rtlCol="0">
            <a:spAutoFit/>
          </a:bodyPr>
          <a:lstStyle/>
          <a:p>
            <a:pPr algn="ctr"/>
            <a:r>
              <a:rPr lang="en-US" sz="2000" spc="-70" dirty="0" smtClean="0">
                <a:solidFill>
                  <a:schemeClr val="bg1"/>
                </a:solidFill>
              </a:rPr>
              <a:t>Updating existing </a:t>
            </a:r>
            <a:br>
              <a:rPr lang="en-US" sz="2000" spc="-70" dirty="0" smtClean="0">
                <a:solidFill>
                  <a:schemeClr val="bg1"/>
                </a:solidFill>
              </a:rPr>
            </a:br>
            <a:r>
              <a:rPr lang="en-US" sz="2000" spc="-70" dirty="0" smtClean="0">
                <a:solidFill>
                  <a:schemeClr val="bg1"/>
                </a:solidFill>
              </a:rPr>
              <a:t>sites</a:t>
            </a:r>
            <a:endParaRPr lang="en-GB" sz="2000" spc="-70" dirty="0" smtClean="0">
              <a:solidFill>
                <a:schemeClr val="bg1"/>
              </a:solidFill>
            </a:endParaRPr>
          </a:p>
        </p:txBody>
      </p:sp>
      <p:pic>
        <p:nvPicPr>
          <p:cNvPr id="76" name="Picture 75"/>
          <p:cNvPicPr>
            <a:picLocks noChangeAspect="1"/>
          </p:cNvPicPr>
          <p:nvPr/>
        </p:nvPicPr>
        <p:blipFill>
          <a:blip r:embed="rId3"/>
          <a:stretch>
            <a:fillRect/>
          </a:stretch>
        </p:blipFill>
        <p:spPr>
          <a:xfrm>
            <a:off x="6868026" y="2594808"/>
            <a:ext cx="751979" cy="924188"/>
          </a:xfrm>
          <a:prstGeom prst="rect">
            <a:avLst/>
          </a:prstGeom>
        </p:spPr>
      </p:pic>
      <p:pic>
        <p:nvPicPr>
          <p:cNvPr id="77" name="Picture 76"/>
          <p:cNvPicPr>
            <a:picLocks noChangeAspect="1"/>
          </p:cNvPicPr>
          <p:nvPr/>
        </p:nvPicPr>
        <p:blipFill>
          <a:blip r:embed="rId4"/>
          <a:stretch>
            <a:fillRect/>
          </a:stretch>
        </p:blipFill>
        <p:spPr>
          <a:xfrm>
            <a:off x="4128200" y="2695020"/>
            <a:ext cx="720799" cy="815109"/>
          </a:xfrm>
          <a:prstGeom prst="rect">
            <a:avLst/>
          </a:prstGeom>
        </p:spPr>
      </p:pic>
      <p:grpSp>
        <p:nvGrpSpPr>
          <p:cNvPr id="78" name="Group 77"/>
          <p:cNvGrpSpPr/>
          <p:nvPr/>
        </p:nvGrpSpPr>
        <p:grpSpPr>
          <a:xfrm>
            <a:off x="9769308" y="2695020"/>
            <a:ext cx="822491" cy="914955"/>
            <a:chOff x="5589931" y="2739854"/>
            <a:chExt cx="1008963" cy="1378292"/>
          </a:xfrm>
        </p:grpSpPr>
        <p:pic>
          <p:nvPicPr>
            <p:cNvPr id="79" name="Picture 78"/>
            <p:cNvPicPr>
              <a:picLocks noChangeAspect="1"/>
            </p:cNvPicPr>
            <p:nvPr/>
          </p:nvPicPr>
          <p:blipFill>
            <a:blip r:embed="rId5"/>
            <a:stretch>
              <a:fillRect/>
            </a:stretch>
          </p:blipFill>
          <p:spPr>
            <a:xfrm>
              <a:off x="5589931" y="2739854"/>
              <a:ext cx="157519" cy="1378292"/>
            </a:xfrm>
            <a:prstGeom prst="rect">
              <a:avLst/>
            </a:prstGeom>
          </p:spPr>
        </p:pic>
        <p:pic>
          <p:nvPicPr>
            <p:cNvPr id="80" name="Picture 79"/>
            <p:cNvPicPr>
              <a:picLocks noChangeAspect="1"/>
            </p:cNvPicPr>
            <p:nvPr/>
          </p:nvPicPr>
          <p:blipFill>
            <a:blip r:embed="rId6"/>
            <a:stretch>
              <a:fillRect/>
            </a:stretch>
          </p:blipFill>
          <p:spPr>
            <a:xfrm>
              <a:off x="5867505" y="2739854"/>
              <a:ext cx="170646" cy="1247024"/>
            </a:xfrm>
            <a:prstGeom prst="rect">
              <a:avLst/>
            </a:prstGeom>
          </p:spPr>
        </p:pic>
        <p:pic>
          <p:nvPicPr>
            <p:cNvPr id="81" name="Picture 80"/>
            <p:cNvPicPr>
              <a:picLocks noChangeAspect="1"/>
            </p:cNvPicPr>
            <p:nvPr/>
          </p:nvPicPr>
          <p:blipFill>
            <a:blip r:embed="rId7"/>
            <a:stretch>
              <a:fillRect/>
            </a:stretch>
          </p:blipFill>
          <p:spPr>
            <a:xfrm>
              <a:off x="6191970" y="2739854"/>
              <a:ext cx="406924" cy="1155137"/>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1000"/>
                                        <p:tgtEl>
                                          <p:spTgt spid="77"/>
                                        </p:tgtEl>
                                      </p:cBhvr>
                                    </p:animEffect>
                                    <p:anim calcmode="lin" valueType="num">
                                      <p:cBhvr>
                                        <p:cTn id="22" dur="1000" fill="hold"/>
                                        <p:tgtEl>
                                          <p:spTgt spid="77"/>
                                        </p:tgtEl>
                                        <p:attrNameLst>
                                          <p:attrName>ppt_x</p:attrName>
                                        </p:attrNameLst>
                                      </p:cBhvr>
                                      <p:tavLst>
                                        <p:tav tm="0">
                                          <p:val>
                                            <p:strVal val="#ppt_x"/>
                                          </p:val>
                                        </p:tav>
                                        <p:tav tm="100000">
                                          <p:val>
                                            <p:strVal val="#ppt_x"/>
                                          </p:val>
                                        </p:tav>
                                      </p:tavLst>
                                    </p:anim>
                                    <p:anim calcmode="lin" valueType="num">
                                      <p:cBhvr>
                                        <p:cTn id="23" dur="1000" fill="hold"/>
                                        <p:tgtEl>
                                          <p:spTgt spid="7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1000"/>
                                        <p:tgtEl>
                                          <p:spTgt spid="74"/>
                                        </p:tgtEl>
                                      </p:cBhvr>
                                    </p:animEffect>
                                    <p:anim calcmode="lin" valueType="num">
                                      <p:cBhvr>
                                        <p:cTn id="37" dur="1000" fill="hold"/>
                                        <p:tgtEl>
                                          <p:spTgt spid="74"/>
                                        </p:tgtEl>
                                        <p:attrNameLst>
                                          <p:attrName>ppt_x</p:attrName>
                                        </p:attrNameLst>
                                      </p:cBhvr>
                                      <p:tavLst>
                                        <p:tav tm="0">
                                          <p:val>
                                            <p:strVal val="#ppt_x"/>
                                          </p:val>
                                        </p:tav>
                                        <p:tav tm="100000">
                                          <p:val>
                                            <p:strVal val="#ppt_x"/>
                                          </p:val>
                                        </p:tav>
                                      </p:tavLst>
                                    </p:anim>
                                    <p:anim calcmode="lin" valueType="num">
                                      <p:cBhvr>
                                        <p:cTn id="38" dur="1000" fill="hold"/>
                                        <p:tgtEl>
                                          <p:spTgt spid="7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anim calcmode="lin" valueType="num">
                                      <p:cBhvr>
                                        <p:cTn id="47" dur="1000" fill="hold"/>
                                        <p:tgtEl>
                                          <p:spTgt spid="75"/>
                                        </p:tgtEl>
                                        <p:attrNameLst>
                                          <p:attrName>ppt_x</p:attrName>
                                        </p:attrNameLst>
                                      </p:cBhvr>
                                      <p:tavLst>
                                        <p:tav tm="0">
                                          <p:val>
                                            <p:strVal val="#ppt_x"/>
                                          </p:val>
                                        </p:tav>
                                        <p:tav tm="100000">
                                          <p:val>
                                            <p:strVal val="#ppt_x"/>
                                          </p:val>
                                        </p:tav>
                                      </p:tavLst>
                                    </p:anim>
                                    <p:anim calcmode="lin" valueType="num">
                                      <p:cBhvr>
                                        <p:cTn id="4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3" grpId="0"/>
      <p:bldP spid="74" grpId="0"/>
      <p:bldP spid="7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12537" cy="1975926"/>
          </a:xfrm>
        </p:spPr>
        <p:txBody>
          <a:bodyPr/>
          <a:lstStyle/>
          <a:p>
            <a:r>
              <a:rPr lang="en-US" dirty="0" smtClean="0"/>
              <a:t>What</a:t>
            </a:r>
          </a:p>
          <a:p>
            <a:pPr lvl="1"/>
            <a:r>
              <a:rPr lang="en-US" dirty="0" smtClean="0"/>
              <a:t>Control branding settings across different Office 365 services, but not Sites (SharePoint) </a:t>
            </a:r>
          </a:p>
          <a:p>
            <a:r>
              <a:rPr lang="en-US" dirty="0" smtClean="0"/>
              <a:t>Why</a:t>
            </a:r>
          </a:p>
          <a:p>
            <a:pPr lvl="1"/>
            <a:r>
              <a:rPr lang="en-US" dirty="0" smtClean="0"/>
              <a:t>Provide branding consistency across all services, like Yammer, Delve or OneDrive for Business</a:t>
            </a:r>
          </a:p>
          <a:p>
            <a:r>
              <a:rPr lang="en-US" dirty="0" smtClean="0"/>
              <a:t>How</a:t>
            </a:r>
          </a:p>
          <a:p>
            <a:pPr lvl="1"/>
            <a:r>
              <a:rPr lang="en-US" dirty="0" smtClean="0"/>
              <a:t>You can control company wide default branding settings from the Office 365 administration services</a:t>
            </a:r>
          </a:p>
          <a:p>
            <a:pPr lvl="1"/>
            <a:r>
              <a:rPr lang="en-US" dirty="0" smtClean="0"/>
              <a:t>SharePoint sites use Office 365 if site specific theme is not applied</a:t>
            </a:r>
          </a:p>
          <a:p>
            <a:pPr lvl="1"/>
            <a:r>
              <a:rPr lang="en-US" dirty="0" smtClean="0"/>
              <a:t>Personal theming option can be disabled by tenant administrator, if needed</a:t>
            </a:r>
            <a:endParaRPr lang="en-US" dirty="0"/>
          </a:p>
        </p:txBody>
      </p:sp>
      <p:sp>
        <p:nvSpPr>
          <p:cNvPr id="3" name="Title 2"/>
          <p:cNvSpPr>
            <a:spLocks noGrp="1"/>
          </p:cNvSpPr>
          <p:nvPr>
            <p:ph type="title"/>
          </p:nvPr>
        </p:nvSpPr>
        <p:spPr/>
        <p:txBody>
          <a:bodyPr/>
          <a:lstStyle/>
          <a:p>
            <a:r>
              <a:rPr lang="en-US" smtClean="0"/>
              <a:t>Office 365 Themes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811584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i-FI" dirty="0" smtClean="0"/>
              <a:t>Controlling themes for Office 365</a:t>
            </a:r>
            <a:endParaRPr lang="en-GB" dirty="0"/>
          </a:p>
        </p:txBody>
      </p:sp>
      <p:pic>
        <p:nvPicPr>
          <p:cNvPr id="18" name="Picture 17"/>
          <p:cNvPicPr>
            <a:picLocks noChangeAspect="1"/>
          </p:cNvPicPr>
          <p:nvPr/>
        </p:nvPicPr>
        <p:blipFill>
          <a:blip r:embed="rId3"/>
          <a:stretch>
            <a:fillRect/>
          </a:stretch>
        </p:blipFill>
        <p:spPr>
          <a:xfrm>
            <a:off x="2936883" y="1150665"/>
            <a:ext cx="7085174" cy="5315332"/>
          </a:xfrm>
          <a:prstGeom prst="rect">
            <a:avLst/>
          </a:prstGeom>
          <a:ln>
            <a:solidFill>
              <a:schemeClr val="bg1">
                <a:lumMod val="75000"/>
              </a:schemeClr>
            </a:solidFill>
          </a:ln>
        </p:spPr>
      </p:pic>
    </p:spTree>
    <p:extLst>
      <p:ext uri="{BB962C8B-B14F-4D97-AF65-F5344CB8AC3E}">
        <p14:creationId xmlns:p14="http://schemas.microsoft.com/office/powerpoint/2010/main" val="319643387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smtClean="0"/>
              <a:t>Office 365 themes</a:t>
            </a:r>
            <a:endParaRPr lang="en-US" sz="5400" dirty="0"/>
          </a:p>
        </p:txBody>
      </p:sp>
      <p:sp>
        <p:nvSpPr>
          <p:cNvPr id="2" name="Subtitle 1"/>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5514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Alternate CSS</a:t>
            </a:r>
            <a:endParaRPr lang="en-US" sz="7200" dirty="0"/>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Provide alternate CSS styling elements to the web by adding custom style elements to the page rendering process</a:t>
            </a:r>
          </a:p>
          <a:p>
            <a:r>
              <a:rPr lang="en-US" dirty="0" smtClean="0"/>
              <a:t>Why</a:t>
            </a:r>
          </a:p>
          <a:p>
            <a:pPr lvl="1"/>
            <a:r>
              <a:rPr lang="en-US" dirty="0" smtClean="0"/>
              <a:t>To provide more comprehensive changes on the page layout compared to what themes can do without introducing a custom master page</a:t>
            </a:r>
          </a:p>
          <a:p>
            <a:r>
              <a:rPr lang="en-US" dirty="0" smtClean="0"/>
              <a:t>How</a:t>
            </a:r>
          </a:p>
          <a:p>
            <a:pPr lvl="1"/>
            <a:r>
              <a:rPr lang="en-US" dirty="0" smtClean="0"/>
              <a:t>Use the </a:t>
            </a:r>
            <a:r>
              <a:rPr lang="en-US" dirty="0" err="1" smtClean="0"/>
              <a:t>AlternateCSSUrl</a:t>
            </a:r>
            <a:r>
              <a:rPr lang="en-US" dirty="0" smtClean="0"/>
              <a:t> web object property, which was introduced as new capability in the 2014 April CU for SharePoint 2013</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Adding alternative styling for host web</a:t>
            </a:r>
            <a:endParaRPr lang="en-US" dirty="0"/>
          </a:p>
        </p:txBody>
      </p:sp>
    </p:spTree>
    <p:extLst>
      <p:ext uri="{BB962C8B-B14F-4D97-AF65-F5344CB8AC3E}">
        <p14:creationId xmlns:p14="http://schemas.microsoft.com/office/powerpoint/2010/main" val="34249588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3565" y="1947353"/>
            <a:ext cx="3277832" cy="1925619"/>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885339" y="1940781"/>
            <a:ext cx="3289019" cy="1932191"/>
          </a:xfrm>
          <a:prstGeom prst="rect">
            <a:avLst/>
          </a:prstGeom>
          <a:ln>
            <a:solidFill>
              <a:schemeClr val="bg1">
                <a:lumMod val="75000"/>
              </a:schemeClr>
            </a:solidFill>
          </a:ln>
        </p:spPr>
      </p:pic>
      <p:sp>
        <p:nvSpPr>
          <p:cNvPr id="211" name="Title 210"/>
          <p:cNvSpPr>
            <a:spLocks noGrp="1"/>
          </p:cNvSpPr>
          <p:nvPr>
            <p:ph type="title"/>
          </p:nvPr>
        </p:nvSpPr>
        <p:spPr/>
        <p:txBody>
          <a:bodyPr/>
          <a:lstStyle/>
          <a:p>
            <a:r>
              <a:rPr lang="en-US" sz="4703" dirty="0"/>
              <a:t>Controlling CSS from </a:t>
            </a:r>
            <a:r>
              <a:rPr lang="en-US" sz="4703" dirty="0" smtClean="0"/>
              <a:t>add-in</a:t>
            </a:r>
            <a:endParaRPr lang="en-US" sz="4703" dirty="0"/>
          </a:p>
        </p:txBody>
      </p:sp>
      <p:cxnSp>
        <p:nvCxnSpPr>
          <p:cNvPr id="213" name="Straight Arrow Connector 212"/>
          <p:cNvCxnSpPr/>
          <p:nvPr/>
        </p:nvCxnSpPr>
        <p:spPr>
          <a:xfrm>
            <a:off x="4266757" y="2686963"/>
            <a:ext cx="3946358" cy="2620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29" name="Group 228"/>
          <p:cNvGrpSpPr/>
          <p:nvPr/>
        </p:nvGrpSpPr>
        <p:grpSpPr>
          <a:xfrm>
            <a:off x="8743926" y="4162361"/>
            <a:ext cx="1447287" cy="352741"/>
            <a:chOff x="9658449" y="5585534"/>
            <a:chExt cx="1477078" cy="360000"/>
          </a:xfrm>
        </p:grpSpPr>
        <p:sp>
          <p:nvSpPr>
            <p:cNvPr id="227"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solidFill>
                  <a:schemeClr val="bg2"/>
                </a:solidFill>
              </a:endParaRPr>
            </a:p>
          </p:txBody>
        </p:sp>
        <p:sp>
          <p:nvSpPr>
            <p:cNvPr id="228" name="TextBox 227"/>
            <p:cNvSpPr txBox="1"/>
            <p:nvPr/>
          </p:nvSpPr>
          <p:spPr>
            <a:xfrm>
              <a:off x="10192018" y="5628915"/>
              <a:ext cx="943509" cy="276877"/>
            </a:xfrm>
            <a:prstGeom prst="rect">
              <a:avLst/>
            </a:prstGeom>
            <a:noFill/>
            <a:ln>
              <a:noFill/>
            </a:ln>
          </p:spPr>
          <p:txBody>
            <a:bodyPr wrap="square" lIns="0" tIns="0" rIns="0" bIns="0" rtlCol="0">
              <a:spAutoFit/>
            </a:bodyPr>
            <a:lstStyle/>
            <a:p>
              <a:r>
                <a:rPr lang="en-US" sz="1763" spc="-52" dirty="0" smtClean="0">
                  <a:solidFill>
                    <a:schemeClr val="bg2"/>
                  </a:solidFill>
                  <a:latin typeface="Segoe UI Light" panose="020B0502040204020203" pitchFamily="34" charset="0"/>
                  <a:cs typeface="Segoe UI Light" panose="020B0502040204020203" pitchFamily="34" charset="0"/>
                </a:rPr>
                <a:t>Assets</a:t>
              </a:r>
              <a:endParaRPr lang="en-US" sz="1763" spc="-52" dirty="0">
                <a:solidFill>
                  <a:schemeClr val="bg2"/>
                </a:solidFill>
                <a:latin typeface="Segoe UI Light" panose="020B0502040204020203" pitchFamily="34" charset="0"/>
                <a:cs typeface="Segoe UI Light" panose="020B0502040204020203" pitchFamily="34" charset="0"/>
              </a:endParaRPr>
            </a:p>
          </p:txBody>
        </p:sp>
      </p:grpSp>
      <p:cxnSp>
        <p:nvCxnSpPr>
          <p:cNvPr id="232" name="Straight Arrow Connector 231"/>
          <p:cNvCxnSpPr/>
          <p:nvPr/>
        </p:nvCxnSpPr>
        <p:spPr>
          <a:xfrm flipH="1" flipV="1">
            <a:off x="5243757" y="3772348"/>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245" name="Group 244"/>
          <p:cNvGrpSpPr/>
          <p:nvPr/>
        </p:nvGrpSpPr>
        <p:grpSpPr>
          <a:xfrm>
            <a:off x="5371763" y="2347407"/>
            <a:ext cx="514267" cy="514267"/>
            <a:chOff x="492" y="17985"/>
            <a:chExt cx="524853" cy="524853"/>
          </a:xfrm>
        </p:grpSpPr>
        <p:sp>
          <p:nvSpPr>
            <p:cNvPr id="246" name="Oval 2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248" name="Group 247"/>
          <p:cNvGrpSpPr/>
          <p:nvPr/>
        </p:nvGrpSpPr>
        <p:grpSpPr>
          <a:xfrm>
            <a:off x="7151016" y="3310486"/>
            <a:ext cx="514267" cy="514267"/>
            <a:chOff x="492" y="17985"/>
            <a:chExt cx="524853" cy="524853"/>
          </a:xfrm>
        </p:grpSpPr>
        <p:sp>
          <p:nvSpPr>
            <p:cNvPr id="249" name="Oval 24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grpSp>
        <p:nvGrpSpPr>
          <p:cNvPr id="251" name="Group 250"/>
          <p:cNvGrpSpPr/>
          <p:nvPr/>
        </p:nvGrpSpPr>
        <p:grpSpPr>
          <a:xfrm>
            <a:off x="10150558" y="4313413"/>
            <a:ext cx="514267" cy="514267"/>
            <a:chOff x="492" y="17985"/>
            <a:chExt cx="524853" cy="524853"/>
          </a:xfrm>
        </p:grpSpPr>
        <p:sp>
          <p:nvSpPr>
            <p:cNvPr id="252" name="Oval 25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solidFill>
                    <a:schemeClr val="bg1"/>
                  </a:solidFill>
                </a:rPr>
                <a:t>2</a:t>
              </a:r>
            </a:p>
          </p:txBody>
        </p:sp>
      </p:grpSp>
      <p:sp>
        <p:nvSpPr>
          <p:cNvPr id="260" name="TextBox 259"/>
          <p:cNvSpPr txBox="1"/>
          <p:nvPr/>
        </p:nvSpPr>
        <p:spPr>
          <a:xfrm>
            <a:off x="5883395" y="3410463"/>
            <a:ext cx="1495934" cy="363626"/>
          </a:xfrm>
          <a:prstGeom prst="rect">
            <a:avLst/>
          </a:prstGeom>
          <a:noFill/>
        </p:spPr>
        <p:txBody>
          <a:bodyPr wrap="square" rtlCol="0">
            <a:spAutoFit/>
          </a:bodyPr>
          <a:lstStyle/>
          <a:p>
            <a:r>
              <a:rPr lang="en-US" sz="1763" b="1" i="1" dirty="0" smtClean="0">
                <a:solidFill>
                  <a:schemeClr val="bg2"/>
                </a:solidFill>
                <a:latin typeface="Segoe UI Light" panose="020B0502040204020203" pitchFamily="34" charset="0"/>
                <a:cs typeface="Segoe UI Light" panose="020B0502040204020203" pitchFamily="34" charset="0"/>
              </a:rPr>
              <a:t>CSOM/REST</a:t>
            </a:r>
            <a:endParaRPr lang="en-US" sz="1763" b="1" i="1" dirty="0">
              <a:solidFill>
                <a:schemeClr val="bg2"/>
              </a:solidFill>
              <a:latin typeface="Segoe UI Light" panose="020B0502040204020203" pitchFamily="34" charset="0"/>
              <a:cs typeface="Segoe UI Light" panose="020B0502040204020203" pitchFamily="34" charset="0"/>
            </a:endParaRPr>
          </a:p>
        </p:txBody>
      </p:sp>
      <p:sp>
        <p:nvSpPr>
          <p:cNvPr id="35" name="TextBox 34"/>
          <p:cNvSpPr txBox="1"/>
          <p:nvPr/>
        </p:nvSpPr>
        <p:spPr>
          <a:xfrm>
            <a:off x="5596772" y="3840688"/>
            <a:ext cx="2616343" cy="906210"/>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bg2"/>
                </a:solidFill>
                <a:latin typeface="Segoe UI Light" panose="020B0502040204020203" pitchFamily="34" charset="0"/>
                <a:cs typeface="Segoe UI Light" panose="020B0502040204020203" pitchFamily="34" charset="0"/>
              </a:rPr>
              <a:t>Upload CSS</a:t>
            </a:r>
          </a:p>
          <a:p>
            <a:pPr marL="279953" indent="-279953">
              <a:buFont typeface="Arial" panose="020B0604020202020204" pitchFamily="34" charset="0"/>
              <a:buChar char="•"/>
            </a:pPr>
            <a:r>
              <a:rPr lang="en-US" sz="1763" i="1" dirty="0" smtClean="0">
                <a:solidFill>
                  <a:schemeClr val="bg2"/>
                </a:solidFill>
                <a:latin typeface="Segoe UI Light" panose="020B0502040204020203" pitchFamily="34" charset="0"/>
                <a:cs typeface="Segoe UI Light" panose="020B0502040204020203" pitchFamily="34" charset="0"/>
              </a:rPr>
              <a:t>Set alternate CSS for the site</a:t>
            </a:r>
            <a:endParaRPr lang="en-US" sz="1763" i="1" dirty="0">
              <a:solidFill>
                <a:schemeClr val="bg2"/>
              </a:solidFill>
              <a:latin typeface="Segoe UI Light" panose="020B0502040204020203" pitchFamily="34" charset="0"/>
              <a:cs typeface="Segoe UI Light" panose="020B0502040204020203" pitchFamily="34" charset="0"/>
            </a:endParaRPr>
          </a:p>
        </p:txBody>
      </p:sp>
      <p:sp>
        <p:nvSpPr>
          <p:cNvPr id="36" name="TextBox 35"/>
          <p:cNvSpPr txBox="1"/>
          <p:nvPr/>
        </p:nvSpPr>
        <p:spPr>
          <a:xfrm>
            <a:off x="9144718" y="4553022"/>
            <a:ext cx="1919308" cy="514628"/>
          </a:xfrm>
          <a:prstGeom prst="rect">
            <a:avLst/>
          </a:prstGeom>
          <a:noFill/>
        </p:spPr>
        <p:txBody>
          <a:bodyPr wrap="square" rtlCol="0">
            <a:spAutoFit/>
          </a:bodyPr>
          <a:lstStyle/>
          <a:p>
            <a:pPr marL="279953" indent="-279953">
              <a:buFont typeface="Arial" panose="020B0604020202020204" pitchFamily="34" charset="0"/>
              <a:buChar char="•"/>
            </a:pPr>
            <a:r>
              <a:rPr lang="en-US" sz="1372" i="1" dirty="0" smtClean="0">
                <a:solidFill>
                  <a:schemeClr val="bg2"/>
                </a:solidFill>
                <a:latin typeface="Segoe UI Light" panose="020B0502040204020203" pitchFamily="34" charset="0"/>
                <a:cs typeface="Segoe UI Light" panose="020B0502040204020203" pitchFamily="34" charset="0"/>
              </a:rPr>
              <a:t>CSS file</a:t>
            </a:r>
          </a:p>
          <a:p>
            <a:pPr marL="279953" indent="-279953">
              <a:buFont typeface="Arial" panose="020B0604020202020204" pitchFamily="34" charset="0"/>
              <a:buChar char="•"/>
            </a:pPr>
            <a:r>
              <a:rPr lang="en-US" sz="1372" i="1" dirty="0" smtClean="0">
                <a:solidFill>
                  <a:schemeClr val="bg2"/>
                </a:solidFill>
                <a:latin typeface="Segoe UI Light" panose="020B0502040204020203" pitchFamily="34" charset="0"/>
                <a:cs typeface="Segoe UI Light" panose="020B0502040204020203" pitchFamily="34" charset="0"/>
              </a:rPr>
              <a:t>Images</a:t>
            </a:r>
            <a:endParaRPr lang="en-US" sz="1372" i="1" dirty="0">
              <a:solidFill>
                <a:schemeClr val="bg2"/>
              </a:solidFill>
              <a:latin typeface="Segoe UI Light" panose="020B0502040204020203" pitchFamily="34" charset="0"/>
              <a:cs typeface="Segoe UI Light" panose="020B0502040204020203" pitchFamily="34" charset="0"/>
            </a:endParaRPr>
          </a:p>
        </p:txBody>
      </p:sp>
      <p:grpSp>
        <p:nvGrpSpPr>
          <p:cNvPr id="26" name="Group 25"/>
          <p:cNvGrpSpPr/>
          <p:nvPr/>
        </p:nvGrpSpPr>
        <p:grpSpPr>
          <a:xfrm>
            <a:off x="3274261" y="3031716"/>
            <a:ext cx="1883646" cy="1857358"/>
            <a:chOff x="4383758" y="2311697"/>
            <a:chExt cx="2516893" cy="2481768"/>
          </a:xfrm>
        </p:grpSpPr>
        <p:sp>
          <p:nvSpPr>
            <p:cNvPr id="27" name="Rectangle 26"/>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28" name="Group 27"/>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5"/>
              <a:stretch>
                <a:fillRect/>
              </a:stretch>
            </p:blipFill>
            <p:spPr>
              <a:xfrm>
                <a:off x="4557447" y="1902539"/>
                <a:ext cx="477423" cy="839046"/>
              </a:xfrm>
              <a:prstGeom prst="rect">
                <a:avLst/>
              </a:prstGeom>
            </p:spPr>
          </p:pic>
          <p:pic>
            <p:nvPicPr>
              <p:cNvPr id="40" name="Picture 39"/>
              <p:cNvPicPr>
                <a:picLocks noChangeAspect="1"/>
              </p:cNvPicPr>
              <p:nvPr/>
            </p:nvPicPr>
            <p:blipFill>
              <a:blip r:embed="rId5"/>
              <a:stretch>
                <a:fillRect/>
              </a:stretch>
            </p:blipFill>
            <p:spPr>
              <a:xfrm>
                <a:off x="4869643" y="1721445"/>
                <a:ext cx="477423" cy="839046"/>
              </a:xfrm>
              <a:prstGeom prst="rect">
                <a:avLst/>
              </a:prstGeom>
            </p:spPr>
          </p:pic>
          <p:pic>
            <p:nvPicPr>
              <p:cNvPr id="41" name="Picture 40"/>
              <p:cNvPicPr>
                <a:picLocks noChangeAspect="1"/>
              </p:cNvPicPr>
              <p:nvPr/>
            </p:nvPicPr>
            <p:blipFill>
              <a:blip r:embed="rId6"/>
              <a:stretch>
                <a:fillRect/>
              </a:stretch>
            </p:blipFill>
            <p:spPr>
              <a:xfrm>
                <a:off x="5153580" y="1902539"/>
                <a:ext cx="882907" cy="862815"/>
              </a:xfrm>
              <a:prstGeom prst="rect">
                <a:avLst/>
              </a:prstGeom>
            </p:spPr>
          </p:pic>
        </p:grpSp>
        <p:grpSp>
          <p:nvGrpSpPr>
            <p:cNvPr id="29" name="Group 28"/>
            <p:cNvGrpSpPr/>
            <p:nvPr/>
          </p:nvGrpSpPr>
          <p:grpSpPr>
            <a:xfrm>
              <a:off x="4880542" y="3820782"/>
              <a:ext cx="944427" cy="972683"/>
              <a:chOff x="3981885" y="2834055"/>
              <a:chExt cx="944427" cy="972683"/>
            </a:xfrm>
          </p:grpSpPr>
          <p:pic>
            <p:nvPicPr>
              <p:cNvPr id="33" name="Picture 32"/>
              <p:cNvPicPr>
                <a:picLocks noChangeAspect="1"/>
              </p:cNvPicPr>
              <p:nvPr/>
            </p:nvPicPr>
            <p:blipFill>
              <a:blip r:embed="rId5"/>
              <a:stretch>
                <a:fillRect/>
              </a:stretch>
            </p:blipFill>
            <p:spPr>
              <a:xfrm>
                <a:off x="3981885" y="2967692"/>
                <a:ext cx="477423" cy="839046"/>
              </a:xfrm>
              <a:prstGeom prst="rect">
                <a:avLst/>
              </a:prstGeom>
            </p:spPr>
          </p:pic>
          <p:pic>
            <p:nvPicPr>
              <p:cNvPr id="37" name="Picture 36"/>
              <p:cNvPicPr>
                <a:picLocks noChangeAspect="1"/>
              </p:cNvPicPr>
              <p:nvPr/>
            </p:nvPicPr>
            <p:blipFill>
              <a:blip r:embed="rId5"/>
              <a:stretch>
                <a:fillRect/>
              </a:stretch>
            </p:blipFill>
            <p:spPr>
              <a:xfrm>
                <a:off x="4269036" y="2834055"/>
                <a:ext cx="477423" cy="839046"/>
              </a:xfrm>
              <a:prstGeom prst="rect">
                <a:avLst/>
              </a:prstGeom>
            </p:spPr>
          </p:pic>
          <p:pic>
            <p:nvPicPr>
              <p:cNvPr id="38" name="Picture 37"/>
              <p:cNvPicPr>
                <a:picLocks noChangeAspect="1"/>
              </p:cNvPicPr>
              <p:nvPr/>
            </p:nvPicPr>
            <p:blipFill>
              <a:blip r:embed="rId7"/>
              <a:stretch>
                <a:fillRect/>
              </a:stretch>
            </p:blipFill>
            <p:spPr>
              <a:xfrm>
                <a:off x="4480085" y="3260431"/>
                <a:ext cx="446227" cy="456212"/>
              </a:xfrm>
              <a:prstGeom prst="rect">
                <a:avLst/>
              </a:prstGeom>
            </p:spPr>
          </p:pic>
        </p:grpSp>
        <p:grpSp>
          <p:nvGrpSpPr>
            <p:cNvPr id="30" name="Group 29"/>
            <p:cNvGrpSpPr/>
            <p:nvPr/>
          </p:nvGrpSpPr>
          <p:grpSpPr>
            <a:xfrm>
              <a:off x="4383758" y="2988031"/>
              <a:ext cx="968998" cy="971748"/>
              <a:chOff x="3601101" y="2714202"/>
              <a:chExt cx="968998" cy="971748"/>
            </a:xfrm>
          </p:grpSpPr>
          <p:pic>
            <p:nvPicPr>
              <p:cNvPr id="31" name="Picture 30"/>
              <p:cNvPicPr>
                <a:picLocks noChangeAspect="1"/>
              </p:cNvPicPr>
              <p:nvPr/>
            </p:nvPicPr>
            <p:blipFill>
              <a:blip r:embed="rId5"/>
              <a:stretch>
                <a:fillRect/>
              </a:stretch>
            </p:blipFill>
            <p:spPr>
              <a:xfrm>
                <a:off x="3601101" y="2846904"/>
                <a:ext cx="477423" cy="839046"/>
              </a:xfrm>
              <a:prstGeom prst="rect">
                <a:avLst/>
              </a:prstGeom>
            </p:spPr>
          </p:pic>
          <p:pic>
            <p:nvPicPr>
              <p:cNvPr id="32" name="Picture 31"/>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2" name="Group 41"/>
          <p:cNvGrpSpPr/>
          <p:nvPr/>
        </p:nvGrpSpPr>
        <p:grpSpPr>
          <a:xfrm>
            <a:off x="8296619" y="2449437"/>
            <a:ext cx="2111349" cy="1586472"/>
            <a:chOff x="7366822" y="3128075"/>
            <a:chExt cx="2111349" cy="1586472"/>
          </a:xfrm>
        </p:grpSpPr>
        <p:sp>
          <p:nvSpPr>
            <p:cNvPr id="43" name="Arc 42"/>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44" name="Group 43"/>
            <p:cNvGrpSpPr/>
            <p:nvPr/>
          </p:nvGrpSpPr>
          <p:grpSpPr>
            <a:xfrm>
              <a:off x="7482976" y="3128075"/>
              <a:ext cx="1995195" cy="1307309"/>
              <a:chOff x="4395610" y="3071229"/>
              <a:chExt cx="1995195" cy="1307309"/>
            </a:xfrm>
          </p:grpSpPr>
          <p:sp>
            <p:nvSpPr>
              <p:cNvPr id="45" name="Rectangle 44"/>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46" name="Picture 45"/>
              <p:cNvPicPr>
                <a:picLocks noChangeAspect="1"/>
              </p:cNvPicPr>
              <p:nvPr/>
            </p:nvPicPr>
            <p:blipFill>
              <a:blip r:embed="rId9"/>
              <a:stretch>
                <a:fillRect/>
              </a:stretch>
            </p:blipFill>
            <p:spPr>
              <a:xfrm>
                <a:off x="5246592" y="3476941"/>
                <a:ext cx="529349" cy="417312"/>
              </a:xfrm>
              <a:prstGeom prst="rect">
                <a:avLst/>
              </a:prstGeom>
            </p:spPr>
          </p:pic>
          <p:pic>
            <p:nvPicPr>
              <p:cNvPr id="47" name="Picture 46"/>
              <p:cNvPicPr>
                <a:picLocks noChangeAspect="1"/>
              </p:cNvPicPr>
              <p:nvPr/>
            </p:nvPicPr>
            <p:blipFill>
              <a:blip r:embed="rId9"/>
              <a:stretch>
                <a:fillRect/>
              </a:stretch>
            </p:blipFill>
            <p:spPr>
              <a:xfrm>
                <a:off x="5581574" y="3585493"/>
                <a:ext cx="556200" cy="438480"/>
              </a:xfrm>
              <a:prstGeom prst="rect">
                <a:avLst/>
              </a:prstGeom>
            </p:spPr>
          </p:pic>
          <p:pic>
            <p:nvPicPr>
              <p:cNvPr id="48" name="Picture 47"/>
              <p:cNvPicPr>
                <a:picLocks noChangeAspect="1"/>
              </p:cNvPicPr>
              <p:nvPr/>
            </p:nvPicPr>
            <p:blipFill>
              <a:blip r:embed="rId10"/>
              <a:stretch>
                <a:fillRect/>
              </a:stretch>
            </p:blipFill>
            <p:spPr>
              <a:xfrm>
                <a:off x="5970309" y="3700199"/>
                <a:ext cx="420496" cy="432326"/>
              </a:xfrm>
              <a:prstGeom prst="rect">
                <a:avLst/>
              </a:prstGeom>
            </p:spPr>
          </p:pic>
          <p:pic>
            <p:nvPicPr>
              <p:cNvPr id="49" name="Picture 48"/>
              <p:cNvPicPr>
                <a:picLocks noChangeAspect="1"/>
              </p:cNvPicPr>
              <p:nvPr/>
            </p:nvPicPr>
            <p:blipFill>
              <a:blip r:embed="rId11"/>
              <a:stretch>
                <a:fillRect/>
              </a:stretch>
            </p:blipFill>
            <p:spPr>
              <a:xfrm>
                <a:off x="4893565" y="3772769"/>
                <a:ext cx="688009" cy="605769"/>
              </a:xfrm>
              <a:prstGeom prst="rect">
                <a:avLst/>
              </a:prstGeom>
            </p:spPr>
          </p:pic>
        </p:grpSp>
      </p:grpSp>
    </p:spTree>
    <p:extLst>
      <p:ext uri="{BB962C8B-B14F-4D97-AF65-F5344CB8AC3E}">
        <p14:creationId xmlns:p14="http://schemas.microsoft.com/office/powerpoint/2010/main" val="18696036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anim calcmode="lin" valueType="num">
                                      <p:cBhvr>
                                        <p:cTn id="8" dur="1000" fill="hold"/>
                                        <p:tgtEl>
                                          <p:spTgt spid="213"/>
                                        </p:tgtEl>
                                        <p:attrNameLst>
                                          <p:attrName>ppt_x</p:attrName>
                                        </p:attrNameLst>
                                      </p:cBhvr>
                                      <p:tavLst>
                                        <p:tav tm="0">
                                          <p:val>
                                            <p:strVal val="#ppt_x"/>
                                          </p:val>
                                        </p:tav>
                                        <p:tav tm="100000">
                                          <p:val>
                                            <p:strVal val="#ppt_x"/>
                                          </p:val>
                                        </p:tav>
                                      </p:tavLst>
                                    </p:anim>
                                    <p:anim calcmode="lin" valueType="num">
                                      <p:cBhvr>
                                        <p:cTn id="9" dur="1000" fill="hold"/>
                                        <p:tgtEl>
                                          <p:spTgt spid="2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1000"/>
                                        <p:tgtEl>
                                          <p:spTgt spid="229"/>
                                        </p:tgtEl>
                                      </p:cBhvr>
                                    </p:animEffect>
                                    <p:anim calcmode="lin" valueType="num">
                                      <p:cBhvr>
                                        <p:cTn id="20" dur="1000" fill="hold"/>
                                        <p:tgtEl>
                                          <p:spTgt spid="229"/>
                                        </p:tgtEl>
                                        <p:attrNameLst>
                                          <p:attrName>ppt_x</p:attrName>
                                        </p:attrNameLst>
                                      </p:cBhvr>
                                      <p:tavLst>
                                        <p:tav tm="0">
                                          <p:val>
                                            <p:strVal val="#ppt_x"/>
                                          </p:val>
                                        </p:tav>
                                        <p:tav tm="100000">
                                          <p:val>
                                            <p:strVal val="#ppt_x"/>
                                          </p:val>
                                        </p:tav>
                                      </p:tavLst>
                                    </p:anim>
                                    <p:anim calcmode="lin" valueType="num">
                                      <p:cBhvr>
                                        <p:cTn id="21" dur="1000" fill="hold"/>
                                        <p:tgtEl>
                                          <p:spTgt spid="2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anim calcmode="lin" valueType="num">
                                      <p:cBhvr>
                                        <p:cTn id="25" dur="1000" fill="hold"/>
                                        <p:tgtEl>
                                          <p:spTgt spid="251"/>
                                        </p:tgtEl>
                                        <p:attrNameLst>
                                          <p:attrName>ppt_x</p:attrName>
                                        </p:attrNameLst>
                                      </p:cBhvr>
                                      <p:tavLst>
                                        <p:tav tm="0">
                                          <p:val>
                                            <p:strVal val="#ppt_x"/>
                                          </p:val>
                                        </p:tav>
                                        <p:tav tm="100000">
                                          <p:val>
                                            <p:strVal val="#ppt_x"/>
                                          </p:val>
                                        </p:tav>
                                      </p:tavLst>
                                    </p:anim>
                                    <p:anim calcmode="lin" valueType="num">
                                      <p:cBhvr>
                                        <p:cTn id="26" dur="1000" fill="hold"/>
                                        <p:tgtEl>
                                          <p:spTgt spid="25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fade">
                                      <p:cBhvr>
                                        <p:cTn id="36" dur="1000"/>
                                        <p:tgtEl>
                                          <p:spTgt spid="248"/>
                                        </p:tgtEl>
                                      </p:cBhvr>
                                    </p:animEffect>
                                    <p:anim calcmode="lin" valueType="num">
                                      <p:cBhvr>
                                        <p:cTn id="37" dur="1000" fill="hold"/>
                                        <p:tgtEl>
                                          <p:spTgt spid="248"/>
                                        </p:tgtEl>
                                        <p:attrNameLst>
                                          <p:attrName>ppt_x</p:attrName>
                                        </p:attrNameLst>
                                      </p:cBhvr>
                                      <p:tavLst>
                                        <p:tav tm="0">
                                          <p:val>
                                            <p:strVal val="#ppt_x"/>
                                          </p:val>
                                        </p:tav>
                                        <p:tav tm="100000">
                                          <p:val>
                                            <p:strVal val="#ppt_x"/>
                                          </p:val>
                                        </p:tav>
                                      </p:tavLst>
                                    </p:anim>
                                    <p:anim calcmode="lin" valueType="num">
                                      <p:cBhvr>
                                        <p:cTn id="38" dur="1000" fill="hold"/>
                                        <p:tgtEl>
                                          <p:spTgt spid="24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anim calcmode="lin" valueType="num">
                                      <p:cBhvr>
                                        <p:cTn id="42" dur="1000" fill="hold"/>
                                        <p:tgtEl>
                                          <p:spTgt spid="35"/>
                                        </p:tgtEl>
                                        <p:attrNameLst>
                                          <p:attrName>ppt_x</p:attrName>
                                        </p:attrNameLst>
                                      </p:cBhvr>
                                      <p:tavLst>
                                        <p:tav tm="0">
                                          <p:val>
                                            <p:strVal val="#ppt_x"/>
                                          </p:val>
                                        </p:tav>
                                        <p:tav tm="100000">
                                          <p:val>
                                            <p:strVal val="#ppt_x"/>
                                          </p:val>
                                        </p:tav>
                                      </p:tavLst>
                                    </p:anim>
                                    <p:anim calcmode="lin" valueType="num">
                                      <p:cBhvr>
                                        <p:cTn id="43" dur="1000" fill="hold"/>
                                        <p:tgtEl>
                                          <p:spTgt spid="3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0"/>
                                        </p:tgtEl>
                                        <p:attrNameLst>
                                          <p:attrName>style.visibility</p:attrName>
                                        </p:attrNameLst>
                                      </p:cBhvr>
                                      <p:to>
                                        <p:strVal val="visible"/>
                                      </p:to>
                                    </p:set>
                                    <p:animEffect transition="in" filter="fade">
                                      <p:cBhvr>
                                        <p:cTn id="46" dur="1000"/>
                                        <p:tgtEl>
                                          <p:spTgt spid="260"/>
                                        </p:tgtEl>
                                      </p:cBhvr>
                                    </p:animEffect>
                                    <p:anim calcmode="lin" valueType="num">
                                      <p:cBhvr>
                                        <p:cTn id="47" dur="1000" fill="hold"/>
                                        <p:tgtEl>
                                          <p:spTgt spid="260"/>
                                        </p:tgtEl>
                                        <p:attrNameLst>
                                          <p:attrName>ppt_x</p:attrName>
                                        </p:attrNameLst>
                                      </p:cBhvr>
                                      <p:tavLst>
                                        <p:tav tm="0">
                                          <p:val>
                                            <p:strVal val="#ppt_x"/>
                                          </p:val>
                                        </p:tav>
                                        <p:tav tm="100000">
                                          <p:val>
                                            <p:strVal val="#ppt_x"/>
                                          </p:val>
                                        </p:tav>
                                      </p:tavLst>
                                    </p:anim>
                                    <p:anim calcmode="lin" valueType="num">
                                      <p:cBhvr>
                                        <p:cTn id="48" dur="1000" fill="hold"/>
                                        <p:tgtEl>
                                          <p:spTgt spid="26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fade">
                                      <p:cBhvr>
                                        <p:cTn id="51" dur="1000"/>
                                        <p:tgtEl>
                                          <p:spTgt spid="232"/>
                                        </p:tgtEl>
                                      </p:cBhvr>
                                    </p:animEffect>
                                    <p:anim calcmode="lin" valueType="num">
                                      <p:cBhvr>
                                        <p:cTn id="52" dur="1000" fill="hold"/>
                                        <p:tgtEl>
                                          <p:spTgt spid="232"/>
                                        </p:tgtEl>
                                        <p:attrNameLst>
                                          <p:attrName>ppt_x</p:attrName>
                                        </p:attrNameLst>
                                      </p:cBhvr>
                                      <p:tavLst>
                                        <p:tav tm="0">
                                          <p:val>
                                            <p:strVal val="#ppt_x"/>
                                          </p:val>
                                        </p:tav>
                                        <p:tav tm="100000">
                                          <p:val>
                                            <p:strVal val="#ppt_x"/>
                                          </p:val>
                                        </p:tav>
                                      </p:tavLst>
                                    </p:anim>
                                    <p:anim calcmode="lin" valueType="num">
                                      <p:cBhvr>
                                        <p:cTn id="53" dur="1000" fill="hold"/>
                                        <p:tgtEl>
                                          <p:spTgt spid="232"/>
                                        </p:tgtEl>
                                        <p:attrNameLst>
                                          <p:attrName>ppt_y</p:attrName>
                                        </p:attrNameLst>
                                      </p:cBhvr>
                                      <p:tavLst>
                                        <p:tav tm="0">
                                          <p:val>
                                            <p:strVal val="#ppt_y+.1"/>
                                          </p:val>
                                        </p:tav>
                                        <p:tav tm="100000">
                                          <p:val>
                                            <p:strVal val="#ppt_y"/>
                                          </p:val>
                                        </p:tav>
                                      </p:tavLst>
                                    </p:anim>
                                  </p:childTnLst>
                                </p:cTn>
                              </p:par>
                              <p:par>
                                <p:cTn id="54" presetID="10" presetClass="exit" presetSubtype="0" fill="hold" nodeType="withEffect">
                                  <p:stCondLst>
                                    <p:cond delay="2000"/>
                                  </p:stCondLst>
                                  <p:childTnLst>
                                    <p:animEffect transition="out" filter="fade">
                                      <p:cBhvr>
                                        <p:cTn id="55" dur="1000"/>
                                        <p:tgtEl>
                                          <p:spTgt spid="3"/>
                                        </p:tgtEl>
                                      </p:cBhvr>
                                    </p:animEffect>
                                    <p:set>
                                      <p:cBhvr>
                                        <p:cTn id="56"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Using custom </a:t>
            </a:r>
            <a:r>
              <a:rPr lang="en-US" sz="5400" dirty="0" err="1"/>
              <a:t>css</a:t>
            </a:r>
            <a:r>
              <a:rPr lang="en-US" sz="5400" dirty="0"/>
              <a:t> and custom logo</a:t>
            </a:r>
          </a:p>
        </p:txBody>
      </p:sp>
      <p:sp>
        <p:nvSpPr>
          <p:cNvPr id="2" name="Subtitle 1"/>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https://github.com/OfficeDev/PnP/tree/master/Samples/Branding.AlternateCSSAndSiteLogo</a:t>
            </a:r>
            <a:endParaRPr lang="en-GB" sz="2000" dirty="0">
              <a:latin typeface="Segoe UI Light" panose="020B0502040204020203" pitchFamily="34" charset="0"/>
              <a:cs typeface="Segoe UI Light" panose="020B0502040204020203" pitchFamily="34" charset="0"/>
            </a:endParaRPr>
          </a:p>
          <a:p>
            <a:endParaRPr lang="en-GB" sz="2000" dirty="0"/>
          </a:p>
        </p:txBody>
      </p:sp>
    </p:spTree>
    <p:extLst>
      <p:ext uri="{BB962C8B-B14F-4D97-AF65-F5344CB8AC3E}">
        <p14:creationId xmlns:p14="http://schemas.microsoft.com/office/powerpoint/2010/main" val="21368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Branding with publishing sites</a:t>
            </a:r>
            <a:endParaRPr lang="en-GB" dirty="0"/>
          </a:p>
        </p:txBody>
      </p:sp>
    </p:spTree>
    <p:extLst>
      <p:ext uri="{BB962C8B-B14F-4D97-AF65-F5344CB8AC3E}">
        <p14:creationId xmlns:p14="http://schemas.microsoft.com/office/powerpoint/2010/main" val="308402497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Recommendations for master page</a:t>
            </a:r>
            <a:endParaRPr lang="en-GB" dirty="0"/>
          </a:p>
        </p:txBody>
      </p:sp>
      <p:sp>
        <p:nvSpPr>
          <p:cNvPr id="5" name="Content Placeholder 4"/>
          <p:cNvSpPr>
            <a:spLocks noGrp="1"/>
          </p:cNvSpPr>
          <p:nvPr>
            <p:ph type="body" sz="quarter" idx="10"/>
          </p:nvPr>
        </p:nvSpPr>
        <p:spPr/>
        <p:txBody>
          <a:bodyPr/>
          <a:lstStyle/>
          <a:p>
            <a:r>
              <a:rPr lang="en-US" dirty="0"/>
              <a:t>IF you should choose that Master Pages are right for you, AND you are ok with the ongoing potential maintenance… THEN</a:t>
            </a:r>
          </a:p>
          <a:p>
            <a:pPr lvl="1"/>
            <a:r>
              <a:rPr lang="en-US" dirty="0"/>
              <a:t>Minimize your changes compared to out of the box master pages</a:t>
            </a:r>
          </a:p>
          <a:p>
            <a:pPr lvl="2"/>
            <a:r>
              <a:rPr lang="en-US" dirty="0"/>
              <a:t>Change only what is needed in the master and combine to themes and possibly alternate CSS option for easier maintenance</a:t>
            </a:r>
          </a:p>
          <a:p>
            <a:pPr lvl="1"/>
            <a:r>
              <a:rPr lang="en-US" dirty="0"/>
              <a:t>Deploy master pages directly using remote API rather than </a:t>
            </a:r>
            <a:r>
              <a:rPr lang="en-US" dirty="0" smtClean="0"/>
              <a:t>using </a:t>
            </a:r>
            <a:r>
              <a:rPr lang="en-US" dirty="0"/>
              <a:t>sandbox solutions </a:t>
            </a:r>
          </a:p>
          <a:p>
            <a:pPr lvl="2"/>
            <a:r>
              <a:rPr lang="en-US" dirty="0"/>
              <a:t>Design packages are also Sandbox solutions</a:t>
            </a:r>
          </a:p>
          <a:p>
            <a:pPr lvl="1"/>
            <a:endParaRPr lang="en-GB" dirty="0"/>
          </a:p>
        </p:txBody>
      </p:sp>
    </p:spTree>
    <p:extLst>
      <p:ext uri="{BB962C8B-B14F-4D97-AF65-F5344CB8AC3E}">
        <p14:creationId xmlns:p14="http://schemas.microsoft.com/office/powerpoint/2010/main" val="158884758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Controlling master page and page layouts from add-in</a:t>
            </a:r>
            <a:endParaRPr lang="en-GB" sz="4000" dirty="0"/>
          </a:p>
        </p:txBody>
      </p:sp>
      <p:grpSp>
        <p:nvGrpSpPr>
          <p:cNvPr id="3" name="Group 2"/>
          <p:cNvGrpSpPr/>
          <p:nvPr/>
        </p:nvGrpSpPr>
        <p:grpSpPr>
          <a:xfrm>
            <a:off x="8225081" y="2268540"/>
            <a:ext cx="2111349" cy="1586472"/>
            <a:chOff x="7366822" y="3128075"/>
            <a:chExt cx="2111349" cy="1586472"/>
          </a:xfrm>
        </p:grpSpPr>
        <p:sp>
          <p:nvSpPr>
            <p:cNvPr id="4" name="Arc 3"/>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7482976" y="3128075"/>
              <a:ext cx="1995195" cy="1307309"/>
              <a:chOff x="4395610" y="3071229"/>
              <a:chExt cx="1995195" cy="1307309"/>
            </a:xfrm>
          </p:grpSpPr>
          <p:sp>
            <p:nvSpPr>
              <p:cNvPr id="6" name="Rectangle 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7" name="Picture 6"/>
              <p:cNvPicPr>
                <a:picLocks noChangeAspect="1"/>
              </p:cNvPicPr>
              <p:nvPr/>
            </p:nvPicPr>
            <p:blipFill>
              <a:blip r:embed="rId2"/>
              <a:stretch>
                <a:fillRect/>
              </a:stretch>
            </p:blipFill>
            <p:spPr>
              <a:xfrm>
                <a:off x="5246592" y="3476941"/>
                <a:ext cx="529349" cy="417312"/>
              </a:xfrm>
              <a:prstGeom prst="rect">
                <a:avLst/>
              </a:prstGeom>
            </p:spPr>
          </p:pic>
          <p:pic>
            <p:nvPicPr>
              <p:cNvPr id="8" name="Picture 7"/>
              <p:cNvPicPr>
                <a:picLocks noChangeAspect="1"/>
              </p:cNvPicPr>
              <p:nvPr/>
            </p:nvPicPr>
            <p:blipFill>
              <a:blip r:embed="rId2"/>
              <a:stretch>
                <a:fillRect/>
              </a:stretch>
            </p:blipFill>
            <p:spPr>
              <a:xfrm>
                <a:off x="5581574" y="3585493"/>
                <a:ext cx="556200" cy="438480"/>
              </a:xfrm>
              <a:prstGeom prst="rect">
                <a:avLst/>
              </a:prstGeom>
            </p:spPr>
          </p:pic>
          <p:pic>
            <p:nvPicPr>
              <p:cNvPr id="9" name="Picture 8"/>
              <p:cNvPicPr>
                <a:picLocks noChangeAspect="1"/>
              </p:cNvPicPr>
              <p:nvPr/>
            </p:nvPicPr>
            <p:blipFill>
              <a:blip r:embed="rId3"/>
              <a:stretch>
                <a:fillRect/>
              </a:stretch>
            </p:blipFill>
            <p:spPr>
              <a:xfrm>
                <a:off x="5970309" y="3700199"/>
                <a:ext cx="420496" cy="432326"/>
              </a:xfrm>
              <a:prstGeom prst="rect">
                <a:avLst/>
              </a:prstGeom>
            </p:spPr>
          </p:pic>
          <p:pic>
            <p:nvPicPr>
              <p:cNvPr id="10" name="Picture 9"/>
              <p:cNvPicPr>
                <a:picLocks noChangeAspect="1"/>
              </p:cNvPicPr>
              <p:nvPr/>
            </p:nvPicPr>
            <p:blipFill>
              <a:blip r:embed="rId4"/>
              <a:stretch>
                <a:fillRect/>
              </a:stretch>
            </p:blipFill>
            <p:spPr>
              <a:xfrm>
                <a:off x="4893565" y="3772769"/>
                <a:ext cx="688009" cy="605769"/>
              </a:xfrm>
              <a:prstGeom prst="rect">
                <a:avLst/>
              </a:prstGeom>
            </p:spPr>
          </p:pic>
        </p:grpSp>
      </p:grpSp>
      <p:pic>
        <p:nvPicPr>
          <p:cNvPr id="24" name="Picture 23"/>
          <p:cNvPicPr>
            <a:picLocks noChangeAspect="1"/>
          </p:cNvPicPr>
          <p:nvPr/>
        </p:nvPicPr>
        <p:blipFill>
          <a:blip r:embed="rId5"/>
          <a:stretch>
            <a:fillRect/>
          </a:stretch>
        </p:blipFill>
        <p:spPr>
          <a:xfrm>
            <a:off x="1171893" y="2031098"/>
            <a:ext cx="3222816" cy="1493691"/>
          </a:xfrm>
          <a:prstGeom prst="rect">
            <a:avLst/>
          </a:prstGeom>
          <a:ln>
            <a:solidFill>
              <a:schemeClr val="bg1">
                <a:lumMod val="75000"/>
              </a:schemeClr>
            </a:solidFill>
          </a:ln>
          <a:effectLst>
            <a:softEdge rad="12700"/>
          </a:effectLst>
        </p:spPr>
      </p:pic>
      <p:grpSp>
        <p:nvGrpSpPr>
          <p:cNvPr id="11" name="Group 10"/>
          <p:cNvGrpSpPr/>
          <p:nvPr/>
        </p:nvGrpSpPr>
        <p:grpSpPr>
          <a:xfrm>
            <a:off x="3274261" y="3031716"/>
            <a:ext cx="1883646" cy="1857358"/>
            <a:chOff x="4383758" y="2311697"/>
            <a:chExt cx="2516893" cy="2481768"/>
          </a:xfrm>
        </p:grpSpPr>
        <p:sp>
          <p:nvSpPr>
            <p:cNvPr id="12" name="Rectangle 11"/>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13" name="Group 12"/>
            <p:cNvGrpSpPr/>
            <p:nvPr/>
          </p:nvGrpSpPr>
          <p:grpSpPr>
            <a:xfrm>
              <a:off x="5421611" y="2886866"/>
              <a:ext cx="1479040" cy="1043909"/>
              <a:chOff x="4557447" y="1721445"/>
              <a:chExt cx="1479040" cy="1043909"/>
            </a:xfrm>
          </p:grpSpPr>
          <p:pic>
            <p:nvPicPr>
              <p:cNvPr id="21" name="Picture 20"/>
              <p:cNvPicPr>
                <a:picLocks noChangeAspect="1"/>
              </p:cNvPicPr>
              <p:nvPr/>
            </p:nvPicPr>
            <p:blipFill>
              <a:blip r:embed="rId6"/>
              <a:stretch>
                <a:fillRect/>
              </a:stretch>
            </p:blipFill>
            <p:spPr>
              <a:xfrm>
                <a:off x="4557447" y="1902539"/>
                <a:ext cx="477423" cy="839046"/>
              </a:xfrm>
              <a:prstGeom prst="rect">
                <a:avLst/>
              </a:prstGeom>
            </p:spPr>
          </p:pic>
          <p:pic>
            <p:nvPicPr>
              <p:cNvPr id="22" name="Picture 21"/>
              <p:cNvPicPr>
                <a:picLocks noChangeAspect="1"/>
              </p:cNvPicPr>
              <p:nvPr/>
            </p:nvPicPr>
            <p:blipFill>
              <a:blip r:embed="rId6"/>
              <a:stretch>
                <a:fillRect/>
              </a:stretch>
            </p:blipFill>
            <p:spPr>
              <a:xfrm>
                <a:off x="4869643" y="1721445"/>
                <a:ext cx="477423" cy="839046"/>
              </a:xfrm>
              <a:prstGeom prst="rect">
                <a:avLst/>
              </a:prstGeom>
            </p:spPr>
          </p:pic>
          <p:pic>
            <p:nvPicPr>
              <p:cNvPr id="23" name="Picture 22"/>
              <p:cNvPicPr>
                <a:picLocks noChangeAspect="1"/>
              </p:cNvPicPr>
              <p:nvPr/>
            </p:nvPicPr>
            <p:blipFill>
              <a:blip r:embed="rId7"/>
              <a:stretch>
                <a:fillRect/>
              </a:stretch>
            </p:blipFill>
            <p:spPr>
              <a:xfrm>
                <a:off x="5153580" y="1902539"/>
                <a:ext cx="882907" cy="862815"/>
              </a:xfrm>
              <a:prstGeom prst="rect">
                <a:avLst/>
              </a:prstGeom>
            </p:spPr>
          </p:pic>
        </p:grpSp>
        <p:grpSp>
          <p:nvGrpSpPr>
            <p:cNvPr id="14" name="Group 13"/>
            <p:cNvGrpSpPr/>
            <p:nvPr/>
          </p:nvGrpSpPr>
          <p:grpSpPr>
            <a:xfrm>
              <a:off x="4880542" y="3820782"/>
              <a:ext cx="944427" cy="972683"/>
              <a:chOff x="3981885" y="2834055"/>
              <a:chExt cx="944427" cy="972683"/>
            </a:xfrm>
          </p:grpSpPr>
          <p:pic>
            <p:nvPicPr>
              <p:cNvPr id="18" name="Picture 17"/>
              <p:cNvPicPr>
                <a:picLocks noChangeAspect="1"/>
              </p:cNvPicPr>
              <p:nvPr/>
            </p:nvPicPr>
            <p:blipFill>
              <a:blip r:embed="rId6"/>
              <a:stretch>
                <a:fillRect/>
              </a:stretch>
            </p:blipFill>
            <p:spPr>
              <a:xfrm>
                <a:off x="3981885" y="2967692"/>
                <a:ext cx="477423" cy="839046"/>
              </a:xfrm>
              <a:prstGeom prst="rect">
                <a:avLst/>
              </a:prstGeom>
            </p:spPr>
          </p:pic>
          <p:pic>
            <p:nvPicPr>
              <p:cNvPr id="19" name="Picture 18"/>
              <p:cNvPicPr>
                <a:picLocks noChangeAspect="1"/>
              </p:cNvPicPr>
              <p:nvPr/>
            </p:nvPicPr>
            <p:blipFill>
              <a:blip r:embed="rId6"/>
              <a:stretch>
                <a:fillRect/>
              </a:stretch>
            </p:blipFill>
            <p:spPr>
              <a:xfrm>
                <a:off x="4269036" y="2834055"/>
                <a:ext cx="477423" cy="839046"/>
              </a:xfrm>
              <a:prstGeom prst="rect">
                <a:avLst/>
              </a:prstGeom>
            </p:spPr>
          </p:pic>
          <p:pic>
            <p:nvPicPr>
              <p:cNvPr id="20" name="Picture 19"/>
              <p:cNvPicPr>
                <a:picLocks noChangeAspect="1"/>
              </p:cNvPicPr>
              <p:nvPr/>
            </p:nvPicPr>
            <p:blipFill>
              <a:blip r:embed="rId8"/>
              <a:stretch>
                <a:fillRect/>
              </a:stretch>
            </p:blipFill>
            <p:spPr>
              <a:xfrm>
                <a:off x="4480085" y="3260431"/>
                <a:ext cx="446227" cy="456212"/>
              </a:xfrm>
              <a:prstGeom prst="rect">
                <a:avLst/>
              </a:prstGeom>
            </p:spPr>
          </p:pic>
        </p:grpSp>
        <p:grpSp>
          <p:nvGrpSpPr>
            <p:cNvPr id="15" name="Group 14"/>
            <p:cNvGrpSpPr/>
            <p:nvPr/>
          </p:nvGrpSpPr>
          <p:grpSpPr>
            <a:xfrm>
              <a:off x="4383758" y="2988031"/>
              <a:ext cx="968998" cy="971748"/>
              <a:chOff x="3601101" y="2714202"/>
              <a:chExt cx="968998" cy="971748"/>
            </a:xfrm>
          </p:grpSpPr>
          <p:pic>
            <p:nvPicPr>
              <p:cNvPr id="16" name="Picture 15"/>
              <p:cNvPicPr>
                <a:picLocks noChangeAspect="1"/>
              </p:cNvPicPr>
              <p:nvPr/>
            </p:nvPicPr>
            <p:blipFill>
              <a:blip r:embed="rId6"/>
              <a:stretch>
                <a:fillRect/>
              </a:stretch>
            </p:blipFill>
            <p:spPr>
              <a:xfrm>
                <a:off x="3601101" y="2846904"/>
                <a:ext cx="477423" cy="839046"/>
              </a:xfrm>
              <a:prstGeom prst="rect">
                <a:avLst/>
              </a:prstGeom>
            </p:spPr>
          </p:pic>
          <p:pic>
            <p:nvPicPr>
              <p:cNvPr id="17" name="Picture 16"/>
              <p:cNvPicPr>
                <a:picLocks noChangeAspect="1"/>
              </p:cNvPicPr>
              <p:nvPr/>
            </p:nvPicPr>
            <p:blipFill>
              <a:blip r:embed="rId9"/>
              <a:stretch>
                <a:fillRect/>
              </a:stretch>
            </p:blipFill>
            <p:spPr>
              <a:xfrm>
                <a:off x="3875612" y="2714202"/>
                <a:ext cx="694487" cy="898458"/>
              </a:xfrm>
              <a:prstGeom prst="rect">
                <a:avLst/>
              </a:prstGeom>
            </p:spPr>
          </p:pic>
        </p:grpSp>
      </p:grpSp>
      <p:grpSp>
        <p:nvGrpSpPr>
          <p:cNvPr id="25" name="Group 24"/>
          <p:cNvGrpSpPr/>
          <p:nvPr/>
        </p:nvGrpSpPr>
        <p:grpSpPr>
          <a:xfrm>
            <a:off x="8613004" y="3857124"/>
            <a:ext cx="1779220" cy="557913"/>
            <a:chOff x="9658449" y="5585534"/>
            <a:chExt cx="1815842" cy="569397"/>
          </a:xfrm>
        </p:grpSpPr>
        <p:sp>
          <p:nvSpPr>
            <p:cNvPr id="26" name="Freeform 128"/>
            <p:cNvSpPr>
              <a:spLocks noChangeAspect="1" noEditPoints="1"/>
            </p:cNvSpPr>
            <p:nvPr/>
          </p:nvSpPr>
          <p:spPr bwMode="black">
            <a:xfrm>
              <a:off x="9658449" y="5585534"/>
              <a:ext cx="409042" cy="360000"/>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lumMod val="50000"/>
                <a:lumOff val="50000"/>
              </a:schemeClr>
            </a:solidFill>
            <a:ln>
              <a:noFill/>
            </a:ln>
            <a:extLst/>
          </p:spPr>
          <p:txBody>
            <a:bodyPr vert="horz" wrap="square" lIns="67205" tIns="33603" rIns="67205" bIns="33603" numCol="1" anchor="t" anchorCtr="0" compatLnSpc="1">
              <a:prstTxWarp prst="textNoShape">
                <a:avLst/>
              </a:prstTxWarp>
            </a:bodyPr>
            <a:lstStyle/>
            <a:p>
              <a:endParaRPr lang="en-US" sz="1763" dirty="0"/>
            </a:p>
          </p:txBody>
        </p:sp>
        <p:sp>
          <p:nvSpPr>
            <p:cNvPr id="27" name="TextBox 26"/>
            <p:cNvSpPr txBox="1"/>
            <p:nvPr/>
          </p:nvSpPr>
          <p:spPr>
            <a:xfrm>
              <a:off x="10165192" y="5601178"/>
              <a:ext cx="1309099" cy="553753"/>
            </a:xfrm>
            <a:prstGeom prst="rect">
              <a:avLst/>
            </a:prstGeom>
            <a:noFill/>
            <a:ln>
              <a:noFill/>
            </a:ln>
          </p:spPr>
          <p:txBody>
            <a:bodyPr wrap="square" lIns="0" tIns="0" rIns="0" bIns="0" rtlCol="0">
              <a:spAutoFit/>
            </a:bodyPr>
            <a:lstStyle/>
            <a:p>
              <a:r>
                <a:rPr lang="en-US" sz="1763" spc="-52" dirty="0" smtClean="0">
                  <a:solidFill>
                    <a:schemeClr val="tx1">
                      <a:lumMod val="65000"/>
                      <a:lumOff val="35000"/>
                    </a:schemeClr>
                  </a:solidFill>
                  <a:latin typeface="Segoe UI Light" panose="020B0502040204020203" pitchFamily="34" charset="0"/>
                  <a:cs typeface="Segoe UI Light" panose="020B0502040204020203" pitchFamily="34" charset="0"/>
                </a:rPr>
                <a:t>Branding assets</a:t>
              </a:r>
              <a:endParaRPr lang="en-US" sz="1763" spc="-52"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cxnSp>
        <p:nvCxnSpPr>
          <p:cNvPr id="28" name="Straight Arrow Connector 27"/>
          <p:cNvCxnSpPr/>
          <p:nvPr/>
        </p:nvCxnSpPr>
        <p:spPr>
          <a:xfrm flipV="1">
            <a:off x="4165933" y="2517091"/>
            <a:ext cx="4003330" cy="6834"/>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p:nvPr/>
        </p:nvCxnSpPr>
        <p:spPr>
          <a:xfrm flipH="1" flipV="1">
            <a:off x="5224269" y="3592229"/>
            <a:ext cx="2944994" cy="16255"/>
          </a:xfrm>
          <a:prstGeom prst="straightConnector1">
            <a:avLst/>
          </a:prstGeom>
          <a:ln w="53975">
            <a:solidFill>
              <a:schemeClr val="tx1">
                <a:lumMod val="50000"/>
                <a:lumOff val="50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0" name="Group 29"/>
          <p:cNvGrpSpPr/>
          <p:nvPr/>
        </p:nvGrpSpPr>
        <p:grpSpPr>
          <a:xfrm>
            <a:off x="5352275" y="2167287"/>
            <a:ext cx="514267" cy="514267"/>
            <a:chOff x="492" y="17985"/>
            <a:chExt cx="524853" cy="524853"/>
          </a:xfrm>
        </p:grpSpPr>
        <p:sp>
          <p:nvSpPr>
            <p:cNvPr id="31" name="Oval 3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1</a:t>
              </a:r>
            </a:p>
          </p:txBody>
        </p:sp>
      </p:grpSp>
      <p:grpSp>
        <p:nvGrpSpPr>
          <p:cNvPr id="33" name="Group 32"/>
          <p:cNvGrpSpPr/>
          <p:nvPr/>
        </p:nvGrpSpPr>
        <p:grpSpPr>
          <a:xfrm>
            <a:off x="7131528" y="3130366"/>
            <a:ext cx="514267" cy="514267"/>
            <a:chOff x="492" y="17985"/>
            <a:chExt cx="524853" cy="524853"/>
          </a:xfrm>
        </p:grpSpPr>
        <p:sp>
          <p:nvSpPr>
            <p:cNvPr id="34" name="Oval 3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3</a:t>
              </a:r>
            </a:p>
          </p:txBody>
        </p:sp>
      </p:grpSp>
      <p:sp>
        <p:nvSpPr>
          <p:cNvPr id="36" name="TextBox 35"/>
          <p:cNvSpPr txBox="1"/>
          <p:nvPr/>
        </p:nvSpPr>
        <p:spPr>
          <a:xfrm>
            <a:off x="5866542" y="3230343"/>
            <a:ext cx="1493300" cy="363723"/>
          </a:xfrm>
          <a:prstGeom prst="rect">
            <a:avLst/>
          </a:prstGeom>
          <a:noFill/>
        </p:spPr>
        <p:txBody>
          <a:bodyPr wrap="square" rtlCol="0">
            <a:spAutoFit/>
          </a:bodyPr>
          <a:lstStyle/>
          <a:p>
            <a:r>
              <a:rPr lang="en-US" sz="1763" b="1" i="1" dirty="0">
                <a:solidFill>
                  <a:schemeClr val="tx1">
                    <a:lumMod val="65000"/>
                    <a:lumOff val="35000"/>
                  </a:schemeClr>
                </a:solidFill>
                <a:latin typeface="Segoe UI Light" panose="020B0502040204020203" pitchFamily="34" charset="0"/>
                <a:cs typeface="Segoe UI Light" panose="020B0502040204020203" pitchFamily="34" charset="0"/>
              </a:rPr>
              <a:t>CSOM/REST</a:t>
            </a:r>
          </a:p>
        </p:txBody>
      </p:sp>
      <p:sp>
        <p:nvSpPr>
          <p:cNvPr id="37" name="TextBox 36"/>
          <p:cNvSpPr txBox="1"/>
          <p:nvPr/>
        </p:nvSpPr>
        <p:spPr>
          <a:xfrm>
            <a:off x="5577284" y="3660568"/>
            <a:ext cx="2616343" cy="1992206"/>
          </a:xfrm>
          <a:prstGeom prst="rect">
            <a:avLst/>
          </a:prstGeom>
          <a:noFill/>
        </p:spPr>
        <p:txBody>
          <a:bodyPr wrap="square" rtlCol="0">
            <a:spAutoFit/>
          </a:bodyPr>
          <a:lstStyle/>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Upload master page</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Upload page layouts</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site master page using CSOM</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page layouts</a:t>
            </a:r>
          </a:p>
          <a:p>
            <a:pPr marL="279953" indent="-279953">
              <a:buFont typeface="Arial" panose="020B0604020202020204" pitchFamily="34" charset="0"/>
              <a:buChar char="•"/>
            </a:pPr>
            <a:r>
              <a:rPr lang="en-US" sz="1763" i="1" dirty="0">
                <a:solidFill>
                  <a:schemeClr val="tx1">
                    <a:lumMod val="65000"/>
                    <a:lumOff val="35000"/>
                  </a:schemeClr>
                </a:solidFill>
                <a:latin typeface="Segoe UI Light" panose="020B0502040204020203" pitchFamily="34" charset="0"/>
                <a:cs typeface="Segoe UI Light" panose="020B0502040204020203" pitchFamily="34" charset="0"/>
              </a:rPr>
              <a:t>Set allowed site templates</a:t>
            </a:r>
          </a:p>
        </p:txBody>
      </p:sp>
      <p:grpSp>
        <p:nvGrpSpPr>
          <p:cNvPr id="39" name="Group 38"/>
          <p:cNvGrpSpPr/>
          <p:nvPr/>
        </p:nvGrpSpPr>
        <p:grpSpPr>
          <a:xfrm>
            <a:off x="9805299" y="4060835"/>
            <a:ext cx="514267" cy="514267"/>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en-US" sz="2351" dirty="0"/>
                <a:t>2</a:t>
              </a:r>
            </a:p>
          </p:txBody>
        </p:sp>
      </p:grpSp>
      <p:pic>
        <p:nvPicPr>
          <p:cNvPr id="42" name="Picture 41"/>
          <p:cNvPicPr>
            <a:picLocks noChangeAspect="1"/>
          </p:cNvPicPr>
          <p:nvPr/>
        </p:nvPicPr>
        <p:blipFill>
          <a:blip r:embed="rId10"/>
          <a:stretch>
            <a:fillRect/>
          </a:stretch>
        </p:blipFill>
        <p:spPr>
          <a:xfrm>
            <a:off x="1171893" y="2040486"/>
            <a:ext cx="3222816" cy="1493691"/>
          </a:xfrm>
          <a:prstGeom prst="rect">
            <a:avLst/>
          </a:prstGeom>
        </p:spPr>
      </p:pic>
    </p:spTree>
    <p:extLst>
      <p:ext uri="{BB962C8B-B14F-4D97-AF65-F5344CB8AC3E}">
        <p14:creationId xmlns:p14="http://schemas.microsoft.com/office/powerpoint/2010/main" val="255891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0" presetClass="entr" presetSubtype="0" fill="hold" nodeType="afterEffect">
                                  <p:stCondLst>
                                    <p:cond delay="10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2500"/>
                            </p:stCondLst>
                            <p:childTnLst>
                              <p:par>
                                <p:cTn id="54" presetID="10" presetClass="exit" presetSubtype="0" fill="hold" nodeType="afterEffect">
                                  <p:stCondLst>
                                    <p:cond delay="0"/>
                                  </p:stCondLst>
                                  <p:childTnLst>
                                    <p:animEffect transition="out" filter="fade">
                                      <p:cBhvr>
                                        <p:cTn id="55" dur="1000"/>
                                        <p:tgtEl>
                                          <p:spTgt spid="24"/>
                                        </p:tgtEl>
                                      </p:cBhvr>
                                    </p:animEffect>
                                    <p:set>
                                      <p:cBhvr>
                                        <p:cTn id="56" dur="1" fill="hold">
                                          <p:stCondLst>
                                            <p:cond delay="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2816184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5400" dirty="0"/>
              <a:t>Branding and publishing </a:t>
            </a:r>
            <a:r>
              <a:rPr lang="en-US" sz="5400" dirty="0" smtClean="0"/>
              <a:t>sites</a:t>
            </a:r>
            <a:endParaRPr lang="en-US" sz="5400" dirty="0"/>
          </a:p>
        </p:txBody>
      </p:sp>
      <p:sp>
        <p:nvSpPr>
          <p:cNvPr id="2" name="Subtitle 1"/>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https://github.com/OfficeDev/PnP/tree/master/Scenarios/Provisioning.PublishingFeatures</a:t>
            </a:r>
          </a:p>
        </p:txBody>
      </p:sp>
    </p:spTree>
    <p:extLst>
      <p:ext uri="{BB962C8B-B14F-4D97-AF65-F5344CB8AC3E}">
        <p14:creationId xmlns:p14="http://schemas.microsoft.com/office/powerpoint/2010/main" val="3240576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80000"/>
              </a:lnSpc>
            </a:pPr>
            <a:r>
              <a:rPr lang="en-US" dirty="0">
                <a:solidFill>
                  <a:schemeClr val="bg1"/>
                </a:solidFill>
              </a:rPr>
              <a:t>Summary on branding options</a:t>
            </a:r>
          </a:p>
        </p:txBody>
      </p:sp>
    </p:spTree>
    <p:extLst>
      <p:ext uri="{BB962C8B-B14F-4D97-AF65-F5344CB8AC3E}">
        <p14:creationId xmlns:p14="http://schemas.microsoft.com/office/powerpoint/2010/main" val="6847200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53167" y="1323434"/>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6707163" y="1323435"/>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4761159" y="1329041"/>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3518" y="5416065"/>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6111" y="5415379"/>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7940" y="5476072"/>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036" y="5476415"/>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5612" y="3841713"/>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6918" y="3841713"/>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0914" y="3841966"/>
            <a:ext cx="1358759" cy="470672"/>
          </a:xfrm>
          <a:prstGeom prst="rect">
            <a:avLst/>
          </a:prstGeom>
        </p:spPr>
      </p:pic>
      <p:sp>
        <p:nvSpPr>
          <p:cNvPr id="45" name="TextBox 44"/>
          <p:cNvSpPr txBox="1"/>
          <p:nvPr/>
        </p:nvSpPr>
        <p:spPr>
          <a:xfrm>
            <a:off x="8653167" y="4627578"/>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6707161" y="4627578"/>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4761155" y="4627578"/>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2815155" y="4627578"/>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2922" y="3845932"/>
            <a:ext cx="1358759" cy="470672"/>
          </a:xfrm>
          <a:prstGeom prst="rect">
            <a:avLst/>
          </a:prstGeom>
        </p:spPr>
      </p:pic>
      <p:grpSp>
        <p:nvGrpSpPr>
          <p:cNvPr id="16" name="Group 15"/>
          <p:cNvGrpSpPr/>
          <p:nvPr/>
        </p:nvGrpSpPr>
        <p:grpSpPr>
          <a:xfrm>
            <a:off x="2945094" y="3841713"/>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2815155" y="1323435"/>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360100225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1000"/>
                                        <p:tgtEl>
                                          <p:spTgt spid="49"/>
                                        </p:tgtEl>
                                      </p:cBhvr>
                                    </p:animEffect>
                                    <p:anim calcmode="lin" valueType="num">
                                      <p:cBhvr>
                                        <p:cTn id="40" dur="1000" fill="hold"/>
                                        <p:tgtEl>
                                          <p:spTgt spid="49"/>
                                        </p:tgtEl>
                                        <p:attrNameLst>
                                          <p:attrName>ppt_x</p:attrName>
                                        </p:attrNameLst>
                                      </p:cBhvr>
                                      <p:tavLst>
                                        <p:tav tm="0">
                                          <p:val>
                                            <p:strVal val="#ppt_x"/>
                                          </p:val>
                                        </p:tav>
                                        <p:tav tm="100000">
                                          <p:val>
                                            <p:strVal val="#ppt_x"/>
                                          </p:val>
                                        </p:tav>
                                      </p:tavLst>
                                    </p:anim>
                                    <p:anim calcmode="lin" valueType="num">
                                      <p:cBhvr>
                                        <p:cTn id="41" dur="10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1000"/>
                                        <p:tgtEl>
                                          <p:spTgt spid="48"/>
                                        </p:tgtEl>
                                      </p:cBhvr>
                                    </p:animEffect>
                                    <p:anim calcmode="lin" valueType="num">
                                      <p:cBhvr>
                                        <p:cTn id="67" dur="1000" fill="hold"/>
                                        <p:tgtEl>
                                          <p:spTgt spid="48"/>
                                        </p:tgtEl>
                                        <p:attrNameLst>
                                          <p:attrName>ppt_x</p:attrName>
                                        </p:attrNameLst>
                                      </p:cBhvr>
                                      <p:tavLst>
                                        <p:tav tm="0">
                                          <p:val>
                                            <p:strVal val="#ppt_x"/>
                                          </p:val>
                                        </p:tav>
                                        <p:tav tm="100000">
                                          <p:val>
                                            <p:strVal val="#ppt_x"/>
                                          </p:val>
                                        </p:tav>
                                      </p:tavLst>
                                    </p:anim>
                                    <p:anim calcmode="lin" valueType="num">
                                      <p:cBhvr>
                                        <p:cTn id="68" dur="1000" fill="hold"/>
                                        <p:tgtEl>
                                          <p:spTgt spid="4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anim calcmode="lin" valueType="num">
                                      <p:cBhvr>
                                        <p:cTn id="84" dur="1000" fill="hold"/>
                                        <p:tgtEl>
                                          <p:spTgt spid="21"/>
                                        </p:tgtEl>
                                        <p:attrNameLst>
                                          <p:attrName>ppt_x</p:attrName>
                                        </p:attrNameLst>
                                      </p:cBhvr>
                                      <p:tavLst>
                                        <p:tav tm="0">
                                          <p:val>
                                            <p:strVal val="#ppt_x"/>
                                          </p:val>
                                        </p:tav>
                                        <p:tav tm="100000">
                                          <p:val>
                                            <p:strVal val="#ppt_x"/>
                                          </p:val>
                                        </p:tav>
                                      </p:tavLst>
                                    </p:anim>
                                    <p:anim calcmode="lin" valueType="num">
                                      <p:cBhvr>
                                        <p:cTn id="85" dur="10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80000"/>
              </a:lnSpc>
            </a:pPr>
            <a:r>
              <a:rPr lang="en-US" dirty="0" smtClean="0">
                <a:solidFill>
                  <a:schemeClr val="bg1"/>
                </a:solidFill>
              </a:rPr>
              <a:t>Updating branding on existing sites</a:t>
            </a:r>
            <a:endParaRPr lang="en-US" dirty="0">
              <a:solidFill>
                <a:schemeClr val="bg1"/>
              </a:solidFill>
            </a:endParaRPr>
          </a:p>
        </p:txBody>
      </p:sp>
    </p:spTree>
    <p:extLst>
      <p:ext uri="{BB962C8B-B14F-4D97-AF65-F5344CB8AC3E}">
        <p14:creationId xmlns:p14="http://schemas.microsoft.com/office/powerpoint/2010/main" val="24109494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Update branding and other settings in the sites after they are created based on new requirements</a:t>
            </a:r>
          </a:p>
          <a:p>
            <a:r>
              <a:rPr lang="en-US" sz="3600" dirty="0" smtClean="0"/>
              <a:t>Why</a:t>
            </a:r>
          </a:p>
          <a:p>
            <a:pPr lvl="1"/>
            <a:r>
              <a:rPr lang="en-US" sz="2000" dirty="0" smtClean="0"/>
              <a:t>It’s common that there have to be some adjustment done to the sites, that have been previously created</a:t>
            </a:r>
          </a:p>
          <a:p>
            <a:r>
              <a:rPr lang="en-US" sz="3600" dirty="0" smtClean="0"/>
              <a:t>How</a:t>
            </a:r>
          </a:p>
          <a:p>
            <a:pPr lvl="1"/>
            <a:r>
              <a:rPr lang="en-US" sz="2000" dirty="0" smtClean="0"/>
              <a:t>Provision shared static elements like images, CSS files, and JavaScript files to </a:t>
            </a:r>
            <a:r>
              <a:rPr lang="en-US" sz="2000" b="1" dirty="0" smtClean="0"/>
              <a:t>one location </a:t>
            </a:r>
            <a:r>
              <a:rPr lang="en-US" sz="2000" dirty="0" smtClean="0"/>
              <a:t>and reference them from sites as needed with relative path</a:t>
            </a:r>
          </a:p>
          <a:p>
            <a:pPr lvl="1"/>
            <a:r>
              <a:rPr lang="en-US" sz="2000" dirty="0" smtClean="0"/>
              <a:t>Elements which has to be stored in site collection level can be updated by looping through the sites and update them one by one using remote provisioning model without downtime</a:t>
            </a:r>
            <a:endParaRPr lang="en-US" sz="2000" dirty="0"/>
          </a:p>
        </p:txBody>
      </p:sp>
      <p:sp>
        <p:nvSpPr>
          <p:cNvPr id="3" name="Title 2"/>
          <p:cNvSpPr>
            <a:spLocks noGrp="1"/>
          </p:cNvSpPr>
          <p:nvPr>
            <p:ph type="title"/>
          </p:nvPr>
        </p:nvSpPr>
        <p:spPr/>
        <p:txBody>
          <a:bodyPr/>
          <a:lstStyle/>
          <a:p>
            <a:r>
              <a:rPr lang="en-US" dirty="0" smtClean="0"/>
              <a:t>Updating Branding on existing sites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04356910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smtClean="0"/>
              <a:t>“So I would have to loop through all sites and update stuff one by one?” </a:t>
            </a:r>
            <a:endParaRPr lang="en-GB" sz="5998" dirty="0"/>
          </a:p>
        </p:txBody>
      </p:sp>
      <p:sp>
        <p:nvSpPr>
          <p:cNvPr id="4" name="TextBox 3"/>
          <p:cNvSpPr txBox="1"/>
          <p:nvPr/>
        </p:nvSpPr>
        <p:spPr>
          <a:xfrm>
            <a:off x="4526216" y="4969934"/>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This can take a while with thousands of sites, but there’s no down time for doing this. You can also pinpoint specific sites to be updated first if needed.</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2" y="3523761"/>
            <a:ext cx="2585548"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17769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6855041" y="4781699"/>
            <a:ext cx="3202706" cy="1900887"/>
            <a:chOff x="7025476" y="4724400"/>
            <a:chExt cx="3204374" cy="1901877"/>
          </a:xfrm>
        </p:grpSpPr>
        <p:sp>
          <p:nvSpPr>
            <p:cNvPr id="93" name="Rectangle 92"/>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/site3</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p:cNvPicPr>
              <a:picLocks noChangeAspect="1"/>
            </p:cNvPicPr>
            <p:nvPr/>
          </p:nvPicPr>
          <p:blipFill>
            <a:blip r:embed="rId3"/>
            <a:stretch>
              <a:fillRect/>
            </a:stretch>
          </p:blipFill>
          <p:spPr>
            <a:xfrm>
              <a:off x="7465769" y="5343018"/>
              <a:ext cx="1128451" cy="692635"/>
            </a:xfrm>
            <a:prstGeom prst="rect">
              <a:avLst/>
            </a:prstGeom>
          </p:spPr>
        </p:pic>
        <p:pic>
          <p:nvPicPr>
            <p:cNvPr id="95" name="Picture 94"/>
            <p:cNvPicPr>
              <a:picLocks noChangeAspect="1"/>
            </p:cNvPicPr>
            <p:nvPr/>
          </p:nvPicPr>
          <p:blipFill>
            <a:blip r:embed="rId4"/>
            <a:stretch>
              <a:fillRect/>
            </a:stretch>
          </p:blipFill>
          <p:spPr>
            <a:xfrm>
              <a:off x="7025476" y="5916357"/>
              <a:ext cx="764775" cy="709920"/>
            </a:xfrm>
            <a:prstGeom prst="rect">
              <a:avLst/>
            </a:prstGeom>
          </p:spPr>
        </p:pic>
      </p:grpSp>
      <p:pic>
        <p:nvPicPr>
          <p:cNvPr id="91" name="Picture 90"/>
          <p:cNvPicPr>
            <a:picLocks noChangeAspect="1"/>
          </p:cNvPicPr>
          <p:nvPr/>
        </p:nvPicPr>
        <p:blipFill>
          <a:blip r:embed="rId5"/>
          <a:stretch>
            <a:fillRect/>
          </a:stretch>
        </p:blipFill>
        <p:spPr>
          <a:xfrm>
            <a:off x="8711329" y="5418972"/>
            <a:ext cx="477520" cy="575700"/>
          </a:xfrm>
          <a:prstGeom prst="rect">
            <a:avLst/>
          </a:prstGeom>
        </p:spPr>
      </p:pic>
      <p:pic>
        <p:nvPicPr>
          <p:cNvPr id="92" name="Picture 91"/>
          <p:cNvPicPr>
            <a:picLocks noChangeAspect="1"/>
          </p:cNvPicPr>
          <p:nvPr/>
        </p:nvPicPr>
        <p:blipFill>
          <a:blip r:embed="rId6"/>
          <a:stretch>
            <a:fillRect/>
          </a:stretch>
        </p:blipFill>
        <p:spPr>
          <a:xfrm>
            <a:off x="9074564" y="5705717"/>
            <a:ext cx="449127" cy="575700"/>
          </a:xfrm>
          <a:prstGeom prst="rect">
            <a:avLst/>
          </a:prstGeom>
        </p:spPr>
      </p:pic>
      <p:sp>
        <p:nvSpPr>
          <p:cNvPr id="2" name="Title 1"/>
          <p:cNvSpPr>
            <a:spLocks noGrp="1"/>
          </p:cNvSpPr>
          <p:nvPr>
            <p:ph type="title"/>
          </p:nvPr>
        </p:nvSpPr>
        <p:spPr/>
        <p:txBody>
          <a:bodyPr/>
          <a:lstStyle/>
          <a:p>
            <a:r>
              <a:rPr lang="en-US" dirty="0" smtClean="0"/>
              <a:t>Centralized Asset Deployment</a:t>
            </a:r>
            <a:endParaRPr lang="en-US" dirty="0"/>
          </a:p>
        </p:txBody>
      </p:sp>
      <p:grpSp>
        <p:nvGrpSpPr>
          <p:cNvPr id="26" name="Group 25"/>
          <p:cNvGrpSpPr/>
          <p:nvPr/>
        </p:nvGrpSpPr>
        <p:grpSpPr>
          <a:xfrm>
            <a:off x="1631488" y="1588010"/>
            <a:ext cx="3837030" cy="1782948"/>
            <a:chOff x="2770616" y="1612983"/>
            <a:chExt cx="3839029" cy="1783877"/>
          </a:xfrm>
        </p:grpSpPr>
        <p:sp>
          <p:nvSpPr>
            <p:cNvPr id="20" name="Rectangle 19"/>
            <p:cNvSpPr/>
            <p:nvPr/>
          </p:nvSpPr>
          <p:spPr bwMode="auto">
            <a:xfrm>
              <a:off x="2967206" y="1612983"/>
              <a:ext cx="3642439" cy="1485900"/>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3169239" y="2143734"/>
              <a:ext cx="1190424" cy="650899"/>
            </a:xfrm>
            <a:prstGeom prst="rect">
              <a:avLst/>
            </a:prstGeom>
          </p:spPr>
        </p:pic>
        <p:pic>
          <p:nvPicPr>
            <p:cNvPr id="16" name="Picture 15"/>
            <p:cNvPicPr>
              <a:picLocks noChangeAspect="1"/>
            </p:cNvPicPr>
            <p:nvPr/>
          </p:nvPicPr>
          <p:blipFill>
            <a:blip r:embed="rId8"/>
            <a:stretch>
              <a:fillRect/>
            </a:stretch>
          </p:blipFill>
          <p:spPr>
            <a:xfrm>
              <a:off x="2770616" y="2694255"/>
              <a:ext cx="797245" cy="702605"/>
            </a:xfrm>
            <a:prstGeom prst="rect">
              <a:avLst/>
            </a:prstGeom>
          </p:spPr>
        </p:pic>
      </p:grpSp>
      <p:pic>
        <p:nvPicPr>
          <p:cNvPr id="67" name="Picture 66"/>
          <p:cNvPicPr>
            <a:picLocks noChangeAspect="1"/>
          </p:cNvPicPr>
          <p:nvPr/>
        </p:nvPicPr>
        <p:blipFill>
          <a:blip r:embed="rId5"/>
          <a:stretch>
            <a:fillRect/>
          </a:stretch>
        </p:blipFill>
        <p:spPr>
          <a:xfrm>
            <a:off x="3122197" y="1948835"/>
            <a:ext cx="477520" cy="575700"/>
          </a:xfrm>
          <a:prstGeom prst="rect">
            <a:avLst/>
          </a:prstGeom>
        </p:spPr>
      </p:pic>
      <p:pic>
        <p:nvPicPr>
          <p:cNvPr id="68" name="Picture 67"/>
          <p:cNvPicPr>
            <a:picLocks noChangeAspect="1"/>
          </p:cNvPicPr>
          <p:nvPr/>
        </p:nvPicPr>
        <p:blipFill>
          <a:blip r:embed="rId6"/>
          <a:stretch>
            <a:fillRect/>
          </a:stretch>
        </p:blipFill>
        <p:spPr>
          <a:xfrm>
            <a:off x="3485432" y="2235580"/>
            <a:ext cx="449127" cy="575700"/>
          </a:xfrm>
          <a:prstGeom prst="rect">
            <a:avLst/>
          </a:prstGeom>
        </p:spPr>
      </p:pic>
      <p:pic>
        <p:nvPicPr>
          <p:cNvPr id="69" name="Picture 68"/>
          <p:cNvPicPr>
            <a:picLocks noChangeAspect="1"/>
          </p:cNvPicPr>
          <p:nvPr/>
        </p:nvPicPr>
        <p:blipFill>
          <a:blip r:embed="rId9"/>
          <a:stretch>
            <a:fillRect/>
          </a:stretch>
        </p:blipFill>
        <p:spPr>
          <a:xfrm>
            <a:off x="4174289" y="1993389"/>
            <a:ext cx="469784" cy="647662"/>
          </a:xfrm>
          <a:prstGeom prst="rect">
            <a:avLst/>
          </a:prstGeom>
        </p:spPr>
      </p:pic>
      <p:pic>
        <p:nvPicPr>
          <p:cNvPr id="70" name="Picture 69"/>
          <p:cNvPicPr>
            <a:picLocks noChangeAspect="1"/>
          </p:cNvPicPr>
          <p:nvPr/>
        </p:nvPicPr>
        <p:blipFill>
          <a:blip r:embed="rId10"/>
          <a:stretch>
            <a:fillRect/>
          </a:stretch>
        </p:blipFill>
        <p:spPr>
          <a:xfrm>
            <a:off x="4877712" y="2030465"/>
            <a:ext cx="424625" cy="647662"/>
          </a:xfrm>
          <a:prstGeom prst="rect">
            <a:avLst/>
          </a:prstGeom>
        </p:spPr>
      </p:pic>
      <p:pic>
        <p:nvPicPr>
          <p:cNvPr id="71" name="Picture 70"/>
          <p:cNvPicPr>
            <a:picLocks noChangeAspect="1"/>
          </p:cNvPicPr>
          <p:nvPr/>
        </p:nvPicPr>
        <p:blipFill>
          <a:blip r:embed="rId11"/>
          <a:stretch>
            <a:fillRect/>
          </a:stretch>
        </p:blipFill>
        <p:spPr>
          <a:xfrm>
            <a:off x="4521835" y="2317220"/>
            <a:ext cx="465223" cy="647662"/>
          </a:xfrm>
          <a:prstGeom prst="rect">
            <a:avLst/>
          </a:prstGeom>
        </p:spPr>
      </p:pic>
      <p:grpSp>
        <p:nvGrpSpPr>
          <p:cNvPr id="25" name="Group 24"/>
          <p:cNvGrpSpPr/>
          <p:nvPr/>
        </p:nvGrpSpPr>
        <p:grpSpPr>
          <a:xfrm>
            <a:off x="6821614" y="1250461"/>
            <a:ext cx="3202706" cy="1900887"/>
            <a:chOff x="7025476" y="4724400"/>
            <a:chExt cx="3204374" cy="1901877"/>
          </a:xfrm>
        </p:grpSpPr>
        <p:sp>
          <p:nvSpPr>
            <p:cNvPr id="22" name="Rectangle 21"/>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a:p>
              <a:pPr defTabSz="913551"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465769" y="5343018"/>
              <a:ext cx="1128451" cy="692635"/>
            </a:xfrm>
            <a:prstGeom prst="rect">
              <a:avLst/>
            </a:prstGeom>
          </p:spPr>
        </p:pic>
        <p:pic>
          <p:nvPicPr>
            <p:cNvPr id="21" name="Picture 20"/>
            <p:cNvPicPr>
              <a:picLocks noChangeAspect="1"/>
            </p:cNvPicPr>
            <p:nvPr/>
          </p:nvPicPr>
          <p:blipFill>
            <a:blip r:embed="rId4"/>
            <a:stretch>
              <a:fillRect/>
            </a:stretch>
          </p:blipFill>
          <p:spPr>
            <a:xfrm>
              <a:off x="7025476" y="5916357"/>
              <a:ext cx="764775" cy="709920"/>
            </a:xfrm>
            <a:prstGeom prst="rect">
              <a:avLst/>
            </a:prstGeom>
          </p:spPr>
        </p:pic>
      </p:grpSp>
      <p:pic>
        <p:nvPicPr>
          <p:cNvPr id="72" name="Picture 71"/>
          <p:cNvPicPr>
            <a:picLocks noChangeAspect="1"/>
          </p:cNvPicPr>
          <p:nvPr/>
        </p:nvPicPr>
        <p:blipFill>
          <a:blip r:embed="rId5"/>
          <a:stretch>
            <a:fillRect/>
          </a:stretch>
        </p:blipFill>
        <p:spPr>
          <a:xfrm>
            <a:off x="8677904" y="1887734"/>
            <a:ext cx="477520" cy="575700"/>
          </a:xfrm>
          <a:prstGeom prst="rect">
            <a:avLst/>
          </a:prstGeom>
        </p:spPr>
      </p:pic>
      <p:pic>
        <p:nvPicPr>
          <p:cNvPr id="73" name="Picture 72"/>
          <p:cNvPicPr>
            <a:picLocks noChangeAspect="1"/>
          </p:cNvPicPr>
          <p:nvPr/>
        </p:nvPicPr>
        <p:blipFill>
          <a:blip r:embed="rId6"/>
          <a:stretch>
            <a:fillRect/>
          </a:stretch>
        </p:blipFill>
        <p:spPr>
          <a:xfrm>
            <a:off x="9041138" y="2174480"/>
            <a:ext cx="449127" cy="575700"/>
          </a:xfrm>
          <a:prstGeom prst="rect">
            <a:avLst/>
          </a:prstGeom>
        </p:spPr>
      </p:pic>
      <p:grpSp>
        <p:nvGrpSpPr>
          <p:cNvPr id="76" name="Group 75"/>
          <p:cNvGrpSpPr/>
          <p:nvPr/>
        </p:nvGrpSpPr>
        <p:grpSpPr>
          <a:xfrm>
            <a:off x="8608095" y="2911530"/>
            <a:ext cx="3202706" cy="1900887"/>
            <a:chOff x="7025476" y="4724400"/>
            <a:chExt cx="3204374" cy="1901877"/>
          </a:xfrm>
        </p:grpSpPr>
        <p:sp>
          <p:nvSpPr>
            <p:cNvPr id="79" name="Rectangle 78"/>
            <p:cNvSpPr/>
            <p:nvPr/>
          </p:nvSpPr>
          <p:spPr bwMode="auto">
            <a:xfrm>
              <a:off x="7177257" y="4724400"/>
              <a:ext cx="3052593" cy="1582909"/>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algn="r" defTabSz="913551" fontAlgn="base">
                <a:spcBef>
                  <a:spcPct val="0"/>
                </a:spcBef>
                <a:spcAft>
                  <a:spcPct val="0"/>
                </a:spcAft>
              </a:pP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1798" spc="-52" dirty="0">
                  <a:solidFill>
                    <a:schemeClr val="tx1">
                      <a:lumMod val="75000"/>
                      <a:lumOff val="25000"/>
                    </a:schemeClr>
                  </a:solidFill>
                  <a:latin typeface="Segoe UI Light" panose="020B0502040204020203" pitchFamily="34" charset="0"/>
                  <a:cs typeface="Segoe UI Light" panose="020B0502040204020203" pitchFamily="34" charset="0"/>
                </a:rPr>
                <a:t>://</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Contoso.sharepoint.com /</a:t>
              </a:r>
              <a:r>
                <a:rPr lang="fi-FI" sz="1798" spc="-52" dirty="0" err="1">
                  <a:solidFill>
                    <a:schemeClr val="tx1">
                      <a:lumMod val="75000"/>
                      <a:lumOff val="25000"/>
                    </a:schemeClr>
                  </a:solidFill>
                  <a:latin typeface="Segoe UI Light" panose="020B0502040204020203" pitchFamily="34" charset="0"/>
                  <a:cs typeface="Segoe UI Light" panose="020B0502040204020203" pitchFamily="34" charset="0"/>
                </a:rPr>
                <a:t>sites</a:t>
              </a:r>
              <a:r>
                <a:rPr lang="fi-FI" sz="1798" spc="-52" dirty="0">
                  <a:solidFill>
                    <a:schemeClr val="tx1">
                      <a:lumMod val="75000"/>
                      <a:lumOff val="25000"/>
                    </a:schemeClr>
                  </a:solidFill>
                  <a:latin typeface="Segoe UI Light" panose="020B0502040204020203" pitchFamily="34" charset="0"/>
                  <a:cs typeface="Segoe UI Light" panose="020B0502040204020203" pitchFamily="34" charset="0"/>
                </a:rPr>
                <a:t>/site2</a:t>
              </a:r>
              <a:endParaRPr lang="en-US" sz="1798"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80" name="Picture 79"/>
            <p:cNvPicPr>
              <a:picLocks noChangeAspect="1"/>
            </p:cNvPicPr>
            <p:nvPr/>
          </p:nvPicPr>
          <p:blipFill>
            <a:blip r:embed="rId3"/>
            <a:stretch>
              <a:fillRect/>
            </a:stretch>
          </p:blipFill>
          <p:spPr>
            <a:xfrm>
              <a:off x="7465769" y="5343018"/>
              <a:ext cx="1128451" cy="692635"/>
            </a:xfrm>
            <a:prstGeom prst="rect">
              <a:avLst/>
            </a:prstGeom>
          </p:spPr>
        </p:pic>
        <p:pic>
          <p:nvPicPr>
            <p:cNvPr id="81" name="Picture 80"/>
            <p:cNvPicPr>
              <a:picLocks noChangeAspect="1"/>
            </p:cNvPicPr>
            <p:nvPr/>
          </p:nvPicPr>
          <p:blipFill>
            <a:blip r:embed="rId4"/>
            <a:stretch>
              <a:fillRect/>
            </a:stretch>
          </p:blipFill>
          <p:spPr>
            <a:xfrm>
              <a:off x="7025476" y="5916357"/>
              <a:ext cx="764775" cy="709920"/>
            </a:xfrm>
            <a:prstGeom prst="rect">
              <a:avLst/>
            </a:prstGeom>
          </p:spPr>
        </p:pic>
      </p:grpSp>
      <p:pic>
        <p:nvPicPr>
          <p:cNvPr id="77" name="Picture 76"/>
          <p:cNvPicPr>
            <a:picLocks noChangeAspect="1"/>
          </p:cNvPicPr>
          <p:nvPr/>
        </p:nvPicPr>
        <p:blipFill>
          <a:blip r:embed="rId5"/>
          <a:stretch>
            <a:fillRect/>
          </a:stretch>
        </p:blipFill>
        <p:spPr>
          <a:xfrm>
            <a:off x="10464383" y="3548803"/>
            <a:ext cx="477520" cy="575700"/>
          </a:xfrm>
          <a:prstGeom prst="rect">
            <a:avLst/>
          </a:prstGeom>
        </p:spPr>
      </p:pic>
      <p:pic>
        <p:nvPicPr>
          <p:cNvPr id="78" name="Picture 77"/>
          <p:cNvPicPr>
            <a:picLocks noChangeAspect="1"/>
          </p:cNvPicPr>
          <p:nvPr/>
        </p:nvPicPr>
        <p:blipFill>
          <a:blip r:embed="rId6"/>
          <a:stretch>
            <a:fillRect/>
          </a:stretch>
        </p:blipFill>
        <p:spPr>
          <a:xfrm>
            <a:off x="10827618" y="3835548"/>
            <a:ext cx="449127" cy="575700"/>
          </a:xfrm>
          <a:prstGeom prst="rect">
            <a:avLst/>
          </a:prstGeom>
        </p:spPr>
      </p:pic>
      <p:cxnSp>
        <p:nvCxnSpPr>
          <p:cNvPr id="109" name="Straight Arrow Connector 108"/>
          <p:cNvCxnSpPr/>
          <p:nvPr/>
        </p:nvCxnSpPr>
        <p:spPr>
          <a:xfrm flipH="1">
            <a:off x="5153515" y="2678126"/>
            <a:ext cx="1589848" cy="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3" name="Straight Arrow Connector 112"/>
          <p:cNvCxnSpPr/>
          <p:nvPr/>
        </p:nvCxnSpPr>
        <p:spPr>
          <a:xfrm flipH="1" flipV="1">
            <a:off x="5153516" y="2811280"/>
            <a:ext cx="3379615" cy="1512604"/>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a:xfrm flipH="1" flipV="1">
            <a:off x="5067839" y="2911531"/>
            <a:ext cx="2094407" cy="2935560"/>
          </a:xfrm>
          <a:prstGeom prst="straightConnector1">
            <a:avLst/>
          </a:prstGeom>
          <a:ln w="28575">
            <a:solidFill>
              <a:schemeClr val="tx1">
                <a:lumMod val="65000"/>
                <a:lumOff val="3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28" name="TextBox 127"/>
          <p:cNvSpPr txBox="1"/>
          <p:nvPr/>
        </p:nvSpPr>
        <p:spPr>
          <a:xfrm>
            <a:off x="5505526" y="2484148"/>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129" name="TextBox 128"/>
          <p:cNvSpPr txBox="1"/>
          <p:nvPr/>
        </p:nvSpPr>
        <p:spPr>
          <a:xfrm rot="1484228">
            <a:off x="6790605" y="355849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grpSp>
        <p:nvGrpSpPr>
          <p:cNvPr id="14" name="Group 13"/>
          <p:cNvGrpSpPr/>
          <p:nvPr/>
        </p:nvGrpSpPr>
        <p:grpSpPr>
          <a:xfrm>
            <a:off x="1516127" y="4418869"/>
            <a:ext cx="2784347" cy="1775931"/>
            <a:chOff x="1514935" y="4419127"/>
            <a:chExt cx="2785072" cy="1776394"/>
          </a:xfrm>
        </p:grpSpPr>
        <p:sp>
          <p:nvSpPr>
            <p:cNvPr id="58" name="Arc 57"/>
            <p:cNvSpPr/>
            <p:nvPr/>
          </p:nvSpPr>
          <p:spPr>
            <a:xfrm rot="3507375">
              <a:off x="3439636" y="5302964"/>
              <a:ext cx="631232"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9" name="Group 58"/>
            <p:cNvGrpSpPr/>
            <p:nvPr/>
          </p:nvGrpSpPr>
          <p:grpSpPr>
            <a:xfrm>
              <a:off x="1514935" y="4419127"/>
              <a:ext cx="2291906" cy="1776394"/>
              <a:chOff x="3888651" y="2809767"/>
              <a:chExt cx="2291906" cy="1776394"/>
            </a:xfrm>
          </p:grpSpPr>
          <p:sp>
            <p:nvSpPr>
              <p:cNvPr id="60" name="Rectangle 59"/>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a:t>
                </a:r>
                <a:br>
                  <a:rPr lang="en-US" sz="1799" dirty="0">
                    <a:solidFill>
                      <a:schemeClr val="tx1">
                        <a:lumMod val="65000"/>
                        <a:lumOff val="35000"/>
                      </a:schemeClr>
                    </a:solidFill>
                    <a:ea typeface="Segoe UI" pitchFamily="34" charset="0"/>
                    <a:cs typeface="Segoe UI" pitchFamily="34" charset="0"/>
                  </a:rPr>
                </a:br>
                <a:r>
                  <a:rPr lang="en-US" sz="1799" dirty="0" smtClean="0">
                    <a:solidFill>
                      <a:schemeClr val="tx1">
                        <a:lumMod val="65000"/>
                        <a:lumOff val="35000"/>
                      </a:schemeClr>
                    </a:solidFill>
                    <a:ea typeface="Segoe UI" pitchFamily="34" charset="0"/>
                    <a:cs typeface="Segoe UI" pitchFamily="34" charset="0"/>
                  </a:rPr>
                  <a:t>add-in</a:t>
                </a:r>
                <a:endParaRPr lang="en-US" sz="1799" dirty="0">
                  <a:solidFill>
                    <a:schemeClr val="tx1">
                      <a:lumMod val="65000"/>
                      <a:lumOff val="35000"/>
                    </a:schemeClr>
                  </a:solidFill>
                  <a:ea typeface="Segoe UI" pitchFamily="34" charset="0"/>
                  <a:cs typeface="Segoe UI" pitchFamily="34" charset="0"/>
                </a:endParaRPr>
              </a:p>
            </p:txBody>
          </p:sp>
          <p:pic>
            <p:nvPicPr>
              <p:cNvPr id="61" name="Picture 60"/>
              <p:cNvPicPr>
                <a:picLocks noChangeAspect="1"/>
              </p:cNvPicPr>
              <p:nvPr/>
            </p:nvPicPr>
            <p:blipFill>
              <a:blip r:embed="rId12"/>
              <a:stretch>
                <a:fillRect/>
              </a:stretch>
            </p:blipFill>
            <p:spPr>
              <a:xfrm>
                <a:off x="4241678" y="3684564"/>
                <a:ext cx="529349" cy="417312"/>
              </a:xfrm>
              <a:prstGeom prst="rect">
                <a:avLst/>
              </a:prstGeom>
            </p:spPr>
          </p:pic>
          <p:pic>
            <p:nvPicPr>
              <p:cNvPr id="62" name="Picture 61"/>
              <p:cNvPicPr>
                <a:picLocks noChangeAspect="1"/>
              </p:cNvPicPr>
              <p:nvPr/>
            </p:nvPicPr>
            <p:blipFill>
              <a:blip r:embed="rId12"/>
              <a:stretch>
                <a:fillRect/>
              </a:stretch>
            </p:blipFill>
            <p:spPr>
              <a:xfrm>
                <a:off x="4576660" y="3793116"/>
                <a:ext cx="556200" cy="438480"/>
              </a:xfrm>
              <a:prstGeom prst="rect">
                <a:avLst/>
              </a:prstGeom>
            </p:spPr>
          </p:pic>
          <p:pic>
            <p:nvPicPr>
              <p:cNvPr id="63" name="Picture 62"/>
              <p:cNvPicPr>
                <a:picLocks noChangeAspect="1"/>
              </p:cNvPicPr>
              <p:nvPr/>
            </p:nvPicPr>
            <p:blipFill>
              <a:blip r:embed="rId13"/>
              <a:stretch>
                <a:fillRect/>
              </a:stretch>
            </p:blipFill>
            <p:spPr>
              <a:xfrm>
                <a:off x="4965395" y="3907822"/>
                <a:ext cx="420496" cy="432326"/>
              </a:xfrm>
              <a:prstGeom prst="rect">
                <a:avLst/>
              </a:prstGeom>
            </p:spPr>
          </p:pic>
          <p:pic>
            <p:nvPicPr>
              <p:cNvPr id="64" name="Picture 63"/>
              <p:cNvPicPr>
                <a:picLocks noChangeAspect="1"/>
              </p:cNvPicPr>
              <p:nvPr/>
            </p:nvPicPr>
            <p:blipFill>
              <a:blip r:embed="rId14"/>
              <a:stretch>
                <a:fillRect/>
              </a:stretch>
            </p:blipFill>
            <p:spPr>
              <a:xfrm>
                <a:off x="3888651" y="3980392"/>
                <a:ext cx="688009" cy="605769"/>
              </a:xfrm>
              <a:prstGeom prst="rect">
                <a:avLst/>
              </a:prstGeom>
            </p:spPr>
          </p:pic>
        </p:grpSp>
        <p:pic>
          <p:nvPicPr>
            <p:cNvPr id="65" name="Picture 64"/>
            <p:cNvPicPr>
              <a:picLocks noChangeAspect="1"/>
            </p:cNvPicPr>
            <p:nvPr/>
          </p:nvPicPr>
          <p:blipFill>
            <a:blip r:embed="rId10"/>
            <a:stretch>
              <a:fillRect/>
            </a:stretch>
          </p:blipFill>
          <p:spPr>
            <a:xfrm>
              <a:off x="3489151" y="4551070"/>
              <a:ext cx="424736" cy="647831"/>
            </a:xfrm>
            <a:prstGeom prst="rect">
              <a:avLst/>
            </a:prstGeom>
          </p:spPr>
        </p:pic>
        <p:pic>
          <p:nvPicPr>
            <p:cNvPr id="66" name="Picture 65"/>
            <p:cNvPicPr>
              <a:picLocks noChangeAspect="1"/>
            </p:cNvPicPr>
            <p:nvPr/>
          </p:nvPicPr>
          <p:blipFill>
            <a:blip r:embed="rId9"/>
            <a:stretch>
              <a:fillRect/>
            </a:stretch>
          </p:blipFill>
          <p:spPr>
            <a:xfrm>
              <a:off x="3134420" y="4836765"/>
              <a:ext cx="469906" cy="647831"/>
            </a:xfrm>
            <a:prstGeom prst="rect">
              <a:avLst/>
            </a:prstGeom>
          </p:spPr>
        </p:pic>
        <p:pic>
          <p:nvPicPr>
            <p:cNvPr id="74" name="Picture 73"/>
            <p:cNvPicPr>
              <a:picLocks noChangeAspect="1"/>
            </p:cNvPicPr>
            <p:nvPr/>
          </p:nvPicPr>
          <p:blipFill>
            <a:blip r:embed="rId11"/>
            <a:stretch>
              <a:fillRect/>
            </a:stretch>
          </p:blipFill>
          <p:spPr>
            <a:xfrm>
              <a:off x="2688672" y="4808239"/>
              <a:ext cx="465344" cy="647831"/>
            </a:xfrm>
            <a:prstGeom prst="rect">
              <a:avLst/>
            </a:prstGeom>
          </p:spPr>
        </p:pic>
      </p:grpSp>
      <p:cxnSp>
        <p:nvCxnSpPr>
          <p:cNvPr id="75" name="Straight Arrow Connector 74"/>
          <p:cNvCxnSpPr/>
          <p:nvPr/>
        </p:nvCxnSpPr>
        <p:spPr>
          <a:xfrm flipH="1" flipV="1">
            <a:off x="4027920" y="5175832"/>
            <a:ext cx="3018732" cy="671260"/>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H="1">
            <a:off x="4050608" y="4402867"/>
            <a:ext cx="4432454" cy="596735"/>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flipH="1">
            <a:off x="4039491" y="3079830"/>
            <a:ext cx="2933827" cy="1732588"/>
          </a:xfrm>
          <a:prstGeom prst="straightConnector1">
            <a:avLst/>
          </a:prstGeom>
          <a:ln w="28575">
            <a:solidFill>
              <a:schemeClr val="accent1"/>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rot="21106109">
            <a:off x="4816264" y="45909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5" name="TextBox 84"/>
          <p:cNvSpPr txBox="1"/>
          <p:nvPr/>
        </p:nvSpPr>
        <p:spPr>
          <a:xfrm rot="3218485">
            <a:off x="5661513" y="4130283"/>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6" name="TextBox 85"/>
          <p:cNvSpPr txBox="1"/>
          <p:nvPr/>
        </p:nvSpPr>
        <p:spPr>
          <a:xfrm rot="19746312">
            <a:off x="4528430" y="3987977"/>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
        <p:nvSpPr>
          <p:cNvPr id="87" name="TextBox 86"/>
          <p:cNvSpPr txBox="1"/>
          <p:nvPr/>
        </p:nvSpPr>
        <p:spPr>
          <a:xfrm rot="658647">
            <a:off x="5424429" y="5381729"/>
            <a:ext cx="969949" cy="184618"/>
          </a:xfrm>
          <a:prstGeom prst="rect">
            <a:avLst/>
          </a:prstGeom>
          <a:noFill/>
        </p:spPr>
        <p:txBody>
          <a:bodyPr wrap="none" lIns="0" tIns="0" rIns="0" bIns="0" rtlCol="0">
            <a:spAutoFit/>
          </a:bodyPr>
          <a:lstStyle/>
          <a:p>
            <a:r>
              <a:rPr lang="en-US" sz="1200" spc="-70" dirty="0">
                <a:solidFill>
                  <a:schemeClr val="tx1">
                    <a:lumMod val="60000"/>
                    <a:lumOff val="40000"/>
                  </a:schemeClr>
                </a:solidFill>
              </a:rPr>
              <a:t>&lt;&lt;Reference&gt;&gt;</a:t>
            </a:r>
          </a:p>
        </p:txBody>
      </p:sp>
    </p:spTree>
    <p:extLst>
      <p:ext uri="{BB962C8B-B14F-4D97-AF65-F5344CB8AC3E}">
        <p14:creationId xmlns:p14="http://schemas.microsoft.com/office/powerpoint/2010/main" val="42482800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anim calcmode="lin" valueType="num">
                                      <p:cBhvr>
                                        <p:cTn id="18" dur="1000" fill="hold"/>
                                        <p:tgtEl>
                                          <p:spTgt spid="69"/>
                                        </p:tgtEl>
                                        <p:attrNameLst>
                                          <p:attrName>ppt_x</p:attrName>
                                        </p:attrNameLst>
                                      </p:cBhvr>
                                      <p:tavLst>
                                        <p:tav tm="0">
                                          <p:val>
                                            <p:strVal val="#ppt_x"/>
                                          </p:val>
                                        </p:tav>
                                        <p:tav tm="100000">
                                          <p:val>
                                            <p:strVal val="#ppt_x"/>
                                          </p:val>
                                        </p:tav>
                                      </p:tavLst>
                                    </p:anim>
                                    <p:anim calcmode="lin" valueType="num">
                                      <p:cBhvr>
                                        <p:cTn id="19" dur="1000" fill="hold"/>
                                        <p:tgtEl>
                                          <p:spTgt spid="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1000"/>
                                        <p:tgtEl>
                                          <p:spTgt spid="78"/>
                                        </p:tgtEl>
                                      </p:cBhvr>
                                    </p:animEffect>
                                    <p:anim calcmode="lin" valueType="num">
                                      <p:cBhvr>
                                        <p:cTn id="43" dur="1000" fill="hold"/>
                                        <p:tgtEl>
                                          <p:spTgt spid="78"/>
                                        </p:tgtEl>
                                        <p:attrNameLst>
                                          <p:attrName>ppt_x</p:attrName>
                                        </p:attrNameLst>
                                      </p:cBhvr>
                                      <p:tavLst>
                                        <p:tav tm="0">
                                          <p:val>
                                            <p:strVal val="#ppt_x"/>
                                          </p:val>
                                        </p:tav>
                                        <p:tav tm="100000">
                                          <p:val>
                                            <p:strVal val="#ppt_x"/>
                                          </p:val>
                                        </p:tav>
                                      </p:tavLst>
                                    </p:anim>
                                    <p:anim calcmode="lin" valueType="num">
                                      <p:cBhvr>
                                        <p:cTn id="44" dur="1000" fill="hold"/>
                                        <p:tgtEl>
                                          <p:spTgt spid="7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1000"/>
                                        <p:tgtEl>
                                          <p:spTgt spid="77"/>
                                        </p:tgtEl>
                                      </p:cBhvr>
                                    </p:animEffect>
                                    <p:anim calcmode="lin" valueType="num">
                                      <p:cBhvr>
                                        <p:cTn id="48" dur="1000" fill="hold"/>
                                        <p:tgtEl>
                                          <p:spTgt spid="77"/>
                                        </p:tgtEl>
                                        <p:attrNameLst>
                                          <p:attrName>ppt_x</p:attrName>
                                        </p:attrNameLst>
                                      </p:cBhvr>
                                      <p:tavLst>
                                        <p:tav tm="0">
                                          <p:val>
                                            <p:strVal val="#ppt_x"/>
                                          </p:val>
                                        </p:tav>
                                        <p:tav tm="100000">
                                          <p:val>
                                            <p:strVal val="#ppt_x"/>
                                          </p:val>
                                        </p:tav>
                                      </p:tavLst>
                                    </p:anim>
                                    <p:anim calcmode="lin" valueType="num">
                                      <p:cBhvr>
                                        <p:cTn id="49" dur="1000" fill="hold"/>
                                        <p:tgtEl>
                                          <p:spTgt spid="7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1000"/>
                                        <p:tgtEl>
                                          <p:spTgt spid="113"/>
                                        </p:tgtEl>
                                      </p:cBhvr>
                                    </p:animEffect>
                                    <p:anim calcmode="lin" valueType="num">
                                      <p:cBhvr>
                                        <p:cTn id="65" dur="1000" fill="hold"/>
                                        <p:tgtEl>
                                          <p:spTgt spid="113"/>
                                        </p:tgtEl>
                                        <p:attrNameLst>
                                          <p:attrName>ppt_x</p:attrName>
                                        </p:attrNameLst>
                                      </p:cBhvr>
                                      <p:tavLst>
                                        <p:tav tm="0">
                                          <p:val>
                                            <p:strVal val="#ppt_x"/>
                                          </p:val>
                                        </p:tav>
                                        <p:tav tm="100000">
                                          <p:val>
                                            <p:strVal val="#ppt_x"/>
                                          </p:val>
                                        </p:tav>
                                      </p:tavLst>
                                    </p:anim>
                                    <p:anim calcmode="lin" valueType="num">
                                      <p:cBhvr>
                                        <p:cTn id="66" dur="1000" fill="hold"/>
                                        <p:tgtEl>
                                          <p:spTgt spid="1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1000"/>
                                        <p:tgtEl>
                                          <p:spTgt spid="116"/>
                                        </p:tgtEl>
                                      </p:cBhvr>
                                    </p:animEffect>
                                    <p:anim calcmode="lin" valueType="num">
                                      <p:cBhvr>
                                        <p:cTn id="70" dur="1000" fill="hold"/>
                                        <p:tgtEl>
                                          <p:spTgt spid="116"/>
                                        </p:tgtEl>
                                        <p:attrNameLst>
                                          <p:attrName>ppt_x</p:attrName>
                                        </p:attrNameLst>
                                      </p:cBhvr>
                                      <p:tavLst>
                                        <p:tav tm="0">
                                          <p:val>
                                            <p:strVal val="#ppt_x"/>
                                          </p:val>
                                        </p:tav>
                                        <p:tav tm="100000">
                                          <p:val>
                                            <p:strVal val="#ppt_x"/>
                                          </p:val>
                                        </p:tav>
                                      </p:tavLst>
                                    </p:anim>
                                    <p:anim calcmode="lin" valueType="num">
                                      <p:cBhvr>
                                        <p:cTn id="71" dur="1000" fill="hold"/>
                                        <p:tgtEl>
                                          <p:spTgt spid="1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1000"/>
                                        <p:tgtEl>
                                          <p:spTgt spid="109"/>
                                        </p:tgtEl>
                                      </p:cBhvr>
                                    </p:animEffect>
                                    <p:anim calcmode="lin" valueType="num">
                                      <p:cBhvr>
                                        <p:cTn id="75" dur="1000" fill="hold"/>
                                        <p:tgtEl>
                                          <p:spTgt spid="109"/>
                                        </p:tgtEl>
                                        <p:attrNameLst>
                                          <p:attrName>ppt_x</p:attrName>
                                        </p:attrNameLst>
                                      </p:cBhvr>
                                      <p:tavLst>
                                        <p:tav tm="0">
                                          <p:val>
                                            <p:strVal val="#ppt_x"/>
                                          </p:val>
                                        </p:tav>
                                        <p:tav tm="100000">
                                          <p:val>
                                            <p:strVal val="#ppt_x"/>
                                          </p:val>
                                        </p:tav>
                                      </p:tavLst>
                                    </p:anim>
                                    <p:anim calcmode="lin" valueType="num">
                                      <p:cBhvr>
                                        <p:cTn id="76" dur="1000" fill="hold"/>
                                        <p:tgtEl>
                                          <p:spTgt spid="109"/>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fade">
                                      <p:cBhvr>
                                        <p:cTn id="79" dur="1000"/>
                                        <p:tgtEl>
                                          <p:spTgt spid="129"/>
                                        </p:tgtEl>
                                      </p:cBhvr>
                                    </p:animEffect>
                                    <p:anim calcmode="lin" valueType="num">
                                      <p:cBhvr>
                                        <p:cTn id="80" dur="1000" fill="hold"/>
                                        <p:tgtEl>
                                          <p:spTgt spid="129"/>
                                        </p:tgtEl>
                                        <p:attrNameLst>
                                          <p:attrName>ppt_x</p:attrName>
                                        </p:attrNameLst>
                                      </p:cBhvr>
                                      <p:tavLst>
                                        <p:tav tm="0">
                                          <p:val>
                                            <p:strVal val="#ppt_x"/>
                                          </p:val>
                                        </p:tav>
                                        <p:tav tm="100000">
                                          <p:val>
                                            <p:strVal val="#ppt_x"/>
                                          </p:val>
                                        </p:tav>
                                      </p:tavLst>
                                    </p:anim>
                                    <p:anim calcmode="lin" valueType="num">
                                      <p:cBhvr>
                                        <p:cTn id="81" dur="1000" fill="hold"/>
                                        <p:tgtEl>
                                          <p:spTgt spid="12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1000"/>
                                        <p:tgtEl>
                                          <p:spTgt spid="128"/>
                                        </p:tgtEl>
                                      </p:cBhvr>
                                    </p:animEffect>
                                    <p:anim calcmode="lin" valueType="num">
                                      <p:cBhvr>
                                        <p:cTn id="85" dur="1000" fill="hold"/>
                                        <p:tgtEl>
                                          <p:spTgt spid="128"/>
                                        </p:tgtEl>
                                        <p:attrNameLst>
                                          <p:attrName>ppt_x</p:attrName>
                                        </p:attrNameLst>
                                      </p:cBhvr>
                                      <p:tavLst>
                                        <p:tav tm="0">
                                          <p:val>
                                            <p:strVal val="#ppt_x"/>
                                          </p:val>
                                        </p:tav>
                                        <p:tav tm="100000">
                                          <p:val>
                                            <p:strVal val="#ppt_x"/>
                                          </p:val>
                                        </p:tav>
                                      </p:tavLst>
                                    </p:anim>
                                    <p:anim calcmode="lin" valueType="num">
                                      <p:cBhvr>
                                        <p:cTn id="86" dur="1000" fill="hold"/>
                                        <p:tgtEl>
                                          <p:spTgt spid="12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1000"/>
                                        <p:tgtEl>
                                          <p:spTgt spid="83"/>
                                        </p:tgtEl>
                                      </p:cBhvr>
                                    </p:animEffect>
                                    <p:anim calcmode="lin" valueType="num">
                                      <p:cBhvr>
                                        <p:cTn id="107" dur="1000" fill="hold"/>
                                        <p:tgtEl>
                                          <p:spTgt spid="83"/>
                                        </p:tgtEl>
                                        <p:attrNameLst>
                                          <p:attrName>ppt_x</p:attrName>
                                        </p:attrNameLst>
                                      </p:cBhvr>
                                      <p:tavLst>
                                        <p:tav tm="0">
                                          <p:val>
                                            <p:strVal val="#ppt_x"/>
                                          </p:val>
                                        </p:tav>
                                        <p:tav tm="100000">
                                          <p:val>
                                            <p:strVal val="#ppt_x"/>
                                          </p:val>
                                        </p:tav>
                                      </p:tavLst>
                                    </p:anim>
                                    <p:anim calcmode="lin" valueType="num">
                                      <p:cBhvr>
                                        <p:cTn id="108" dur="1000" fill="hold"/>
                                        <p:tgtEl>
                                          <p:spTgt spid="8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fade">
                                      <p:cBhvr>
                                        <p:cTn id="111" dur="1000"/>
                                        <p:tgtEl>
                                          <p:spTgt spid="84"/>
                                        </p:tgtEl>
                                      </p:cBhvr>
                                    </p:animEffect>
                                    <p:anim calcmode="lin" valueType="num">
                                      <p:cBhvr>
                                        <p:cTn id="112" dur="1000" fill="hold"/>
                                        <p:tgtEl>
                                          <p:spTgt spid="84"/>
                                        </p:tgtEl>
                                        <p:attrNameLst>
                                          <p:attrName>ppt_x</p:attrName>
                                        </p:attrNameLst>
                                      </p:cBhvr>
                                      <p:tavLst>
                                        <p:tav tm="0">
                                          <p:val>
                                            <p:strVal val="#ppt_x"/>
                                          </p:val>
                                        </p:tav>
                                        <p:tav tm="100000">
                                          <p:val>
                                            <p:strVal val="#ppt_x"/>
                                          </p:val>
                                        </p:tav>
                                      </p:tavLst>
                                    </p:anim>
                                    <p:anim calcmode="lin" valueType="num">
                                      <p:cBhvr>
                                        <p:cTn id="113" dur="1000" fill="hold"/>
                                        <p:tgtEl>
                                          <p:spTgt spid="8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1000"/>
                                        <p:tgtEl>
                                          <p:spTgt spid="86"/>
                                        </p:tgtEl>
                                      </p:cBhvr>
                                    </p:animEffect>
                                    <p:anim calcmode="lin" valueType="num">
                                      <p:cBhvr>
                                        <p:cTn id="117" dur="1000" fill="hold"/>
                                        <p:tgtEl>
                                          <p:spTgt spid="86"/>
                                        </p:tgtEl>
                                        <p:attrNameLst>
                                          <p:attrName>ppt_x</p:attrName>
                                        </p:attrNameLst>
                                      </p:cBhvr>
                                      <p:tavLst>
                                        <p:tav tm="0">
                                          <p:val>
                                            <p:strVal val="#ppt_x"/>
                                          </p:val>
                                        </p:tav>
                                        <p:tav tm="100000">
                                          <p:val>
                                            <p:strVal val="#ppt_x"/>
                                          </p:val>
                                        </p:tav>
                                      </p:tavLst>
                                    </p:anim>
                                    <p:anim calcmode="lin" valueType="num">
                                      <p:cBhvr>
                                        <p:cTn id="118" dur="1000" fill="hold"/>
                                        <p:tgtEl>
                                          <p:spTgt spid="86"/>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1000"/>
                                        <p:tgtEl>
                                          <p:spTgt spid="87"/>
                                        </p:tgtEl>
                                      </p:cBhvr>
                                    </p:animEffect>
                                    <p:anim calcmode="lin" valueType="num">
                                      <p:cBhvr>
                                        <p:cTn id="122" dur="1000" fill="hold"/>
                                        <p:tgtEl>
                                          <p:spTgt spid="87"/>
                                        </p:tgtEl>
                                        <p:attrNameLst>
                                          <p:attrName>ppt_x</p:attrName>
                                        </p:attrNameLst>
                                      </p:cBhvr>
                                      <p:tavLst>
                                        <p:tav tm="0">
                                          <p:val>
                                            <p:strVal val="#ppt_x"/>
                                          </p:val>
                                        </p:tav>
                                        <p:tav tm="100000">
                                          <p:val>
                                            <p:strVal val="#ppt_x"/>
                                          </p:val>
                                        </p:tav>
                                      </p:tavLst>
                                    </p:anim>
                                    <p:anim calcmode="lin" valueType="num">
                                      <p:cBhvr>
                                        <p:cTn id="12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84" grpId="0"/>
      <p:bldP spid="85" grpId="0"/>
      <p:bldP spid="86" grpId="0"/>
      <p:bldP spid="8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pic>
        <p:nvPicPr>
          <p:cNvPr id="18" name="Picture 17"/>
          <p:cNvPicPr>
            <a:picLocks noChangeAspect="1"/>
          </p:cNvPicPr>
          <p:nvPr/>
        </p:nvPicPr>
        <p:blipFill>
          <a:blip r:embed="rId3"/>
          <a:stretch>
            <a:fillRect/>
          </a:stretch>
        </p:blipFill>
        <p:spPr>
          <a:xfrm>
            <a:off x="1372228" y="2673085"/>
            <a:ext cx="1068941" cy="839051"/>
          </a:xfrm>
          <a:prstGeom prst="rect">
            <a:avLst/>
          </a:prstGeom>
        </p:spPr>
      </p:pic>
      <p:sp>
        <p:nvSpPr>
          <p:cNvPr id="19" name="TextBox 18"/>
          <p:cNvSpPr txBox="1"/>
          <p:nvPr/>
        </p:nvSpPr>
        <p:spPr>
          <a:xfrm>
            <a:off x="1187527" y="3524162"/>
            <a:ext cx="1438342" cy="615553"/>
          </a:xfrm>
          <a:prstGeom prst="rect">
            <a:avLst/>
          </a:prstGeom>
          <a:noFill/>
        </p:spPr>
        <p:txBody>
          <a:bodyPr wrap="none" lIns="0" tIns="0" rIns="0" bIns="0" rtlCol="0">
            <a:spAutoFit/>
          </a:bodyPr>
          <a:lstStyle/>
          <a:p>
            <a:pPr algn="ctr"/>
            <a:r>
              <a:rPr lang="en-US" sz="2000" spc="-70" dirty="0" smtClean="0">
                <a:solidFill>
                  <a:schemeClr val="bg1"/>
                </a:solidFill>
              </a:rPr>
              <a:t>Avoid custom</a:t>
            </a:r>
            <a:br>
              <a:rPr lang="en-US" sz="2000" spc="-70" dirty="0" smtClean="0">
                <a:solidFill>
                  <a:schemeClr val="bg1"/>
                </a:solidFill>
              </a:rPr>
            </a:br>
            <a:r>
              <a:rPr lang="en-US" sz="2000" spc="-70" dirty="0" smtClean="0">
                <a:solidFill>
                  <a:schemeClr val="bg1"/>
                </a:solidFill>
              </a:rPr>
              <a:t>master pages</a:t>
            </a:r>
            <a:endParaRPr lang="en-GB" sz="2000" spc="-70" dirty="0" smtClean="0">
              <a:solidFill>
                <a:schemeClr val="bg1"/>
              </a:solidFill>
            </a:endParaRPr>
          </a:p>
        </p:txBody>
      </p:sp>
      <p:sp>
        <p:nvSpPr>
          <p:cNvPr id="20" name="TextBox 19"/>
          <p:cNvSpPr txBox="1"/>
          <p:nvPr/>
        </p:nvSpPr>
        <p:spPr>
          <a:xfrm>
            <a:off x="3698322" y="3518149"/>
            <a:ext cx="1580561" cy="923330"/>
          </a:xfrm>
          <a:prstGeom prst="rect">
            <a:avLst/>
          </a:prstGeom>
          <a:noFill/>
        </p:spPr>
        <p:txBody>
          <a:bodyPr wrap="none" lIns="0" tIns="0" rIns="0" bIns="0" rtlCol="0">
            <a:spAutoFit/>
          </a:bodyPr>
          <a:lstStyle/>
          <a:p>
            <a:pPr algn="ctr"/>
            <a:r>
              <a:rPr lang="en-US" sz="2000" spc="-70" dirty="0" smtClean="0">
                <a:solidFill>
                  <a:schemeClr val="bg1"/>
                </a:solidFill>
              </a:rPr>
              <a:t>Use Office 365 </a:t>
            </a:r>
            <a:br>
              <a:rPr lang="en-US" sz="2000" spc="-70" dirty="0" smtClean="0">
                <a:solidFill>
                  <a:schemeClr val="bg1"/>
                </a:solidFill>
              </a:rPr>
            </a:br>
            <a:r>
              <a:rPr lang="en-US" sz="2000" spc="-70" dirty="0" smtClean="0">
                <a:solidFill>
                  <a:schemeClr val="bg1"/>
                </a:solidFill>
              </a:rPr>
              <a:t>themes when</a:t>
            </a:r>
            <a:br>
              <a:rPr lang="en-US" sz="2000" spc="-70" dirty="0" smtClean="0">
                <a:solidFill>
                  <a:schemeClr val="bg1"/>
                </a:solidFill>
              </a:rPr>
            </a:br>
            <a:r>
              <a:rPr lang="en-US" sz="2000" spc="-70" dirty="0" smtClean="0">
                <a:solidFill>
                  <a:schemeClr val="bg1"/>
                </a:solidFill>
              </a:rPr>
              <a:t>possible</a:t>
            </a:r>
            <a:endParaRPr lang="en-GB" sz="2000" spc="-70" dirty="0" smtClean="0">
              <a:solidFill>
                <a:schemeClr val="bg1"/>
              </a:solidFill>
            </a:endParaRPr>
          </a:p>
        </p:txBody>
      </p:sp>
      <p:sp>
        <p:nvSpPr>
          <p:cNvPr id="21" name="TextBox 20"/>
          <p:cNvSpPr txBox="1"/>
          <p:nvPr/>
        </p:nvSpPr>
        <p:spPr>
          <a:xfrm>
            <a:off x="6465088" y="3518149"/>
            <a:ext cx="1560684" cy="615553"/>
          </a:xfrm>
          <a:prstGeom prst="rect">
            <a:avLst/>
          </a:prstGeom>
          <a:noFill/>
        </p:spPr>
        <p:txBody>
          <a:bodyPr wrap="none" lIns="0" tIns="0" rIns="0" bIns="0" rtlCol="0">
            <a:spAutoFit/>
          </a:bodyPr>
          <a:lstStyle/>
          <a:p>
            <a:pPr algn="ctr"/>
            <a:r>
              <a:rPr lang="en-US" sz="2000" spc="-70" dirty="0" smtClean="0">
                <a:solidFill>
                  <a:schemeClr val="bg1"/>
                </a:solidFill>
              </a:rPr>
              <a:t>Consider using</a:t>
            </a:r>
            <a:br>
              <a:rPr lang="en-US" sz="2000" spc="-70" dirty="0" smtClean="0">
                <a:solidFill>
                  <a:schemeClr val="bg1"/>
                </a:solidFill>
              </a:rPr>
            </a:br>
            <a:r>
              <a:rPr lang="en-US" sz="2000" spc="-70" dirty="0" smtClean="0">
                <a:solidFill>
                  <a:schemeClr val="bg1"/>
                </a:solidFill>
              </a:rPr>
              <a:t>Alternate CSS</a:t>
            </a:r>
            <a:endParaRPr lang="en-GB" sz="2000" spc="-70" dirty="0" smtClean="0">
              <a:solidFill>
                <a:schemeClr val="bg1"/>
              </a:solidFill>
            </a:endParaRPr>
          </a:p>
        </p:txBody>
      </p:sp>
      <p:sp>
        <p:nvSpPr>
          <p:cNvPr id="22" name="TextBox 21"/>
          <p:cNvSpPr txBox="1"/>
          <p:nvPr/>
        </p:nvSpPr>
        <p:spPr>
          <a:xfrm>
            <a:off x="9318094" y="3518149"/>
            <a:ext cx="1645642" cy="923330"/>
          </a:xfrm>
          <a:prstGeom prst="rect">
            <a:avLst/>
          </a:prstGeom>
          <a:noFill/>
        </p:spPr>
        <p:txBody>
          <a:bodyPr wrap="none" lIns="0" tIns="0" rIns="0" bIns="0" rtlCol="0">
            <a:spAutoFit/>
          </a:bodyPr>
          <a:lstStyle/>
          <a:p>
            <a:pPr algn="ctr"/>
            <a:r>
              <a:rPr lang="en-US" sz="2000" spc="-70" dirty="0" smtClean="0">
                <a:solidFill>
                  <a:schemeClr val="bg1"/>
                </a:solidFill>
              </a:rPr>
              <a:t>Themes can be </a:t>
            </a:r>
            <a:br>
              <a:rPr lang="en-US" sz="2000" spc="-70" dirty="0" smtClean="0">
                <a:solidFill>
                  <a:schemeClr val="bg1"/>
                </a:solidFill>
              </a:rPr>
            </a:br>
            <a:r>
              <a:rPr lang="en-US" sz="2000" spc="-70" dirty="0" smtClean="0">
                <a:solidFill>
                  <a:schemeClr val="bg1"/>
                </a:solidFill>
              </a:rPr>
              <a:t>used to control </a:t>
            </a:r>
            <a:br>
              <a:rPr lang="en-US" sz="2000" spc="-70" dirty="0" smtClean="0">
                <a:solidFill>
                  <a:schemeClr val="bg1"/>
                </a:solidFill>
              </a:rPr>
            </a:br>
            <a:r>
              <a:rPr lang="en-US" sz="2000" spc="-70" dirty="0" smtClean="0">
                <a:solidFill>
                  <a:schemeClr val="bg1"/>
                </a:solidFill>
              </a:rPr>
              <a:t>color and fonts</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6642470" y="2603742"/>
            <a:ext cx="1205920" cy="920420"/>
          </a:xfrm>
          <a:prstGeom prst="rect">
            <a:avLst/>
          </a:prstGeom>
        </p:spPr>
      </p:pic>
      <p:pic>
        <p:nvPicPr>
          <p:cNvPr id="26" name="Picture 25"/>
          <p:cNvPicPr>
            <a:picLocks noChangeAspect="1"/>
          </p:cNvPicPr>
          <p:nvPr/>
        </p:nvPicPr>
        <p:blipFill>
          <a:blip r:embed="rId5"/>
          <a:stretch>
            <a:fillRect/>
          </a:stretch>
        </p:blipFill>
        <p:spPr>
          <a:xfrm>
            <a:off x="4029302" y="2603742"/>
            <a:ext cx="918600" cy="908394"/>
          </a:xfrm>
          <a:prstGeom prst="rect">
            <a:avLst/>
          </a:prstGeom>
        </p:spPr>
      </p:pic>
      <p:pic>
        <p:nvPicPr>
          <p:cNvPr id="27" name="Picture 26"/>
          <p:cNvPicPr>
            <a:picLocks noChangeAspect="1"/>
          </p:cNvPicPr>
          <p:nvPr/>
        </p:nvPicPr>
        <p:blipFill>
          <a:blip r:embed="rId6"/>
          <a:stretch>
            <a:fillRect/>
          </a:stretch>
        </p:blipFill>
        <p:spPr>
          <a:xfrm>
            <a:off x="9657501" y="2686751"/>
            <a:ext cx="966829" cy="837411"/>
          </a:xfrm>
          <a:prstGeom prst="rect">
            <a:avLst/>
          </a:prstGeom>
        </p:spPr>
      </p:pic>
    </p:spTree>
    <p:extLst>
      <p:ext uri="{BB962C8B-B14F-4D97-AF65-F5344CB8AC3E}">
        <p14:creationId xmlns:p14="http://schemas.microsoft.com/office/powerpoint/2010/main" val="29065640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47167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pic>
        <p:nvPicPr>
          <p:cNvPr id="18" name="Picture 17"/>
          <p:cNvPicPr>
            <a:picLocks noChangeAspect="1"/>
          </p:cNvPicPr>
          <p:nvPr/>
        </p:nvPicPr>
        <p:blipFill>
          <a:blip r:embed="rId3"/>
          <a:stretch>
            <a:fillRect/>
          </a:stretch>
        </p:blipFill>
        <p:spPr>
          <a:xfrm>
            <a:off x="1372228" y="2673085"/>
            <a:ext cx="1068941" cy="839051"/>
          </a:xfrm>
          <a:prstGeom prst="rect">
            <a:avLst/>
          </a:prstGeom>
        </p:spPr>
      </p:pic>
      <p:sp>
        <p:nvSpPr>
          <p:cNvPr id="19" name="TextBox 18"/>
          <p:cNvSpPr txBox="1"/>
          <p:nvPr/>
        </p:nvSpPr>
        <p:spPr>
          <a:xfrm>
            <a:off x="1187527" y="3524162"/>
            <a:ext cx="1438342" cy="615553"/>
          </a:xfrm>
          <a:prstGeom prst="rect">
            <a:avLst/>
          </a:prstGeom>
          <a:noFill/>
        </p:spPr>
        <p:txBody>
          <a:bodyPr wrap="none" lIns="0" tIns="0" rIns="0" bIns="0" rtlCol="0">
            <a:spAutoFit/>
          </a:bodyPr>
          <a:lstStyle/>
          <a:p>
            <a:pPr algn="ctr"/>
            <a:r>
              <a:rPr lang="en-US" sz="2000" spc="-70" dirty="0" smtClean="0">
                <a:solidFill>
                  <a:schemeClr val="bg1"/>
                </a:solidFill>
              </a:rPr>
              <a:t>Avoid custom</a:t>
            </a:r>
            <a:br>
              <a:rPr lang="en-US" sz="2000" spc="-70" dirty="0" smtClean="0">
                <a:solidFill>
                  <a:schemeClr val="bg1"/>
                </a:solidFill>
              </a:rPr>
            </a:br>
            <a:r>
              <a:rPr lang="en-US" sz="2000" spc="-70" dirty="0" smtClean="0">
                <a:solidFill>
                  <a:schemeClr val="bg1"/>
                </a:solidFill>
              </a:rPr>
              <a:t>master pages</a:t>
            </a:r>
            <a:endParaRPr lang="en-GB" sz="2000" spc="-70" dirty="0" smtClean="0">
              <a:solidFill>
                <a:schemeClr val="bg1"/>
              </a:solidFill>
            </a:endParaRPr>
          </a:p>
        </p:txBody>
      </p:sp>
      <p:sp>
        <p:nvSpPr>
          <p:cNvPr id="20" name="TextBox 19"/>
          <p:cNvSpPr txBox="1"/>
          <p:nvPr/>
        </p:nvSpPr>
        <p:spPr>
          <a:xfrm>
            <a:off x="3698322" y="3518149"/>
            <a:ext cx="1580561" cy="923330"/>
          </a:xfrm>
          <a:prstGeom prst="rect">
            <a:avLst/>
          </a:prstGeom>
          <a:noFill/>
        </p:spPr>
        <p:txBody>
          <a:bodyPr wrap="none" lIns="0" tIns="0" rIns="0" bIns="0" rtlCol="0">
            <a:spAutoFit/>
          </a:bodyPr>
          <a:lstStyle/>
          <a:p>
            <a:pPr algn="ctr"/>
            <a:r>
              <a:rPr lang="en-US" sz="2000" spc="-70" dirty="0" smtClean="0">
                <a:solidFill>
                  <a:schemeClr val="bg1"/>
                </a:solidFill>
              </a:rPr>
              <a:t>Use Office 365 </a:t>
            </a:r>
            <a:br>
              <a:rPr lang="en-US" sz="2000" spc="-70" dirty="0" smtClean="0">
                <a:solidFill>
                  <a:schemeClr val="bg1"/>
                </a:solidFill>
              </a:rPr>
            </a:br>
            <a:r>
              <a:rPr lang="en-US" sz="2000" spc="-70" dirty="0" smtClean="0">
                <a:solidFill>
                  <a:schemeClr val="bg1"/>
                </a:solidFill>
              </a:rPr>
              <a:t>themes when</a:t>
            </a:r>
            <a:br>
              <a:rPr lang="en-US" sz="2000" spc="-70" dirty="0" smtClean="0">
                <a:solidFill>
                  <a:schemeClr val="bg1"/>
                </a:solidFill>
              </a:rPr>
            </a:br>
            <a:r>
              <a:rPr lang="en-US" sz="2000" spc="-70" dirty="0" smtClean="0">
                <a:solidFill>
                  <a:schemeClr val="bg1"/>
                </a:solidFill>
              </a:rPr>
              <a:t>possible</a:t>
            </a:r>
            <a:endParaRPr lang="en-GB" sz="2000" spc="-70" dirty="0" smtClean="0">
              <a:solidFill>
                <a:schemeClr val="bg1"/>
              </a:solidFill>
            </a:endParaRPr>
          </a:p>
        </p:txBody>
      </p:sp>
      <p:sp>
        <p:nvSpPr>
          <p:cNvPr id="21" name="TextBox 20"/>
          <p:cNvSpPr txBox="1"/>
          <p:nvPr/>
        </p:nvSpPr>
        <p:spPr>
          <a:xfrm>
            <a:off x="6465088" y="3518149"/>
            <a:ext cx="1560684" cy="615553"/>
          </a:xfrm>
          <a:prstGeom prst="rect">
            <a:avLst/>
          </a:prstGeom>
          <a:noFill/>
        </p:spPr>
        <p:txBody>
          <a:bodyPr wrap="none" lIns="0" tIns="0" rIns="0" bIns="0" rtlCol="0">
            <a:spAutoFit/>
          </a:bodyPr>
          <a:lstStyle/>
          <a:p>
            <a:pPr algn="ctr"/>
            <a:r>
              <a:rPr lang="en-US" sz="2000" spc="-70" dirty="0" smtClean="0">
                <a:solidFill>
                  <a:schemeClr val="bg1"/>
                </a:solidFill>
              </a:rPr>
              <a:t>Consider using</a:t>
            </a:r>
            <a:br>
              <a:rPr lang="en-US" sz="2000" spc="-70" dirty="0" smtClean="0">
                <a:solidFill>
                  <a:schemeClr val="bg1"/>
                </a:solidFill>
              </a:rPr>
            </a:br>
            <a:r>
              <a:rPr lang="en-US" sz="2000" spc="-70" dirty="0" smtClean="0">
                <a:solidFill>
                  <a:schemeClr val="bg1"/>
                </a:solidFill>
              </a:rPr>
              <a:t>Alternate CSS</a:t>
            </a:r>
            <a:endParaRPr lang="en-GB" sz="2000" spc="-70" dirty="0" smtClean="0">
              <a:solidFill>
                <a:schemeClr val="bg1"/>
              </a:solidFill>
            </a:endParaRPr>
          </a:p>
        </p:txBody>
      </p:sp>
      <p:sp>
        <p:nvSpPr>
          <p:cNvPr id="22" name="TextBox 21"/>
          <p:cNvSpPr txBox="1"/>
          <p:nvPr/>
        </p:nvSpPr>
        <p:spPr>
          <a:xfrm>
            <a:off x="9318094" y="3518149"/>
            <a:ext cx="1645642" cy="923330"/>
          </a:xfrm>
          <a:prstGeom prst="rect">
            <a:avLst/>
          </a:prstGeom>
          <a:noFill/>
        </p:spPr>
        <p:txBody>
          <a:bodyPr wrap="none" lIns="0" tIns="0" rIns="0" bIns="0" rtlCol="0">
            <a:spAutoFit/>
          </a:bodyPr>
          <a:lstStyle/>
          <a:p>
            <a:pPr algn="ctr"/>
            <a:r>
              <a:rPr lang="en-US" sz="2000" spc="-70" dirty="0" smtClean="0">
                <a:solidFill>
                  <a:schemeClr val="bg1"/>
                </a:solidFill>
              </a:rPr>
              <a:t>Themes can be </a:t>
            </a:r>
            <a:br>
              <a:rPr lang="en-US" sz="2000" spc="-70" dirty="0" smtClean="0">
                <a:solidFill>
                  <a:schemeClr val="bg1"/>
                </a:solidFill>
              </a:rPr>
            </a:br>
            <a:r>
              <a:rPr lang="en-US" sz="2000" spc="-70" dirty="0" smtClean="0">
                <a:solidFill>
                  <a:schemeClr val="bg1"/>
                </a:solidFill>
              </a:rPr>
              <a:t>used to control </a:t>
            </a:r>
            <a:br>
              <a:rPr lang="en-US" sz="2000" spc="-70" dirty="0" smtClean="0">
                <a:solidFill>
                  <a:schemeClr val="bg1"/>
                </a:solidFill>
              </a:rPr>
            </a:br>
            <a:r>
              <a:rPr lang="en-US" sz="2000" spc="-70" dirty="0" smtClean="0">
                <a:solidFill>
                  <a:schemeClr val="bg1"/>
                </a:solidFill>
              </a:rPr>
              <a:t>color and fonts</a:t>
            </a:r>
            <a:endParaRPr lang="en-GB" sz="2000" spc="-70" dirty="0" smtClean="0">
              <a:solidFill>
                <a:schemeClr val="bg1"/>
              </a:solidFill>
            </a:endParaRPr>
          </a:p>
        </p:txBody>
      </p:sp>
      <p:pic>
        <p:nvPicPr>
          <p:cNvPr id="25" name="Picture 24"/>
          <p:cNvPicPr>
            <a:picLocks noChangeAspect="1"/>
          </p:cNvPicPr>
          <p:nvPr/>
        </p:nvPicPr>
        <p:blipFill>
          <a:blip r:embed="rId4"/>
          <a:stretch>
            <a:fillRect/>
          </a:stretch>
        </p:blipFill>
        <p:spPr>
          <a:xfrm>
            <a:off x="6642470" y="2603742"/>
            <a:ext cx="1205920" cy="920420"/>
          </a:xfrm>
          <a:prstGeom prst="rect">
            <a:avLst/>
          </a:prstGeom>
        </p:spPr>
      </p:pic>
      <p:pic>
        <p:nvPicPr>
          <p:cNvPr id="26" name="Picture 25"/>
          <p:cNvPicPr>
            <a:picLocks noChangeAspect="1"/>
          </p:cNvPicPr>
          <p:nvPr/>
        </p:nvPicPr>
        <p:blipFill>
          <a:blip r:embed="rId5"/>
          <a:stretch>
            <a:fillRect/>
          </a:stretch>
        </p:blipFill>
        <p:spPr>
          <a:xfrm>
            <a:off x="4029302" y="2603742"/>
            <a:ext cx="918600" cy="908394"/>
          </a:xfrm>
          <a:prstGeom prst="rect">
            <a:avLst/>
          </a:prstGeom>
        </p:spPr>
      </p:pic>
      <p:pic>
        <p:nvPicPr>
          <p:cNvPr id="27" name="Picture 26"/>
          <p:cNvPicPr>
            <a:picLocks noChangeAspect="1"/>
          </p:cNvPicPr>
          <p:nvPr/>
        </p:nvPicPr>
        <p:blipFill>
          <a:blip r:embed="rId6"/>
          <a:stretch>
            <a:fillRect/>
          </a:stretch>
        </p:blipFill>
        <p:spPr>
          <a:xfrm>
            <a:off x="9657501" y="2686751"/>
            <a:ext cx="966829" cy="837411"/>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0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brand Outlook or Word, why do you need to do branding on collaboration sites?”</a:t>
            </a:r>
            <a:endParaRPr lang="en-GB" sz="5398" dirty="0"/>
          </a:p>
        </p:txBody>
      </p:sp>
      <p:sp>
        <p:nvSpPr>
          <p:cNvPr id="4" name="TextBox 3"/>
          <p:cNvSpPr txBox="1"/>
          <p:nvPr/>
        </p:nvSpPr>
        <p:spPr>
          <a:xfrm>
            <a:off x="4414455" y="4545931"/>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versus gain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52302"/>
            <a:ext cx="5792065" cy="1015399"/>
          </a:xfrm>
          <a:prstGeom prst="rect">
            <a:avLst/>
          </a:prstGeom>
          <a:noFill/>
        </p:spPr>
        <p:txBody>
          <a:bodyPr wrap="none" rtlCol="0">
            <a:spAutoFit/>
          </a:bodyPr>
          <a:lstStyle/>
          <a:p>
            <a:r>
              <a:rPr lang="en-US" sz="5998" dirty="0">
                <a:latin typeface="Segoe UI" panose="020B0502040204020203" pitchFamily="34" charset="0"/>
                <a:cs typeface="Segoe UI" panose="020B0502040204020203" pitchFamily="34" charset="0"/>
              </a:rPr>
              <a:t>Good question…</a:t>
            </a:r>
            <a:endParaRPr lang="en-GB" sz="5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87329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Introduction</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447799"/>
            <a:ext cx="6710363" cy="2043636"/>
          </a:xfrm>
        </p:spPr>
        <p:txBody>
          <a:bodyPr/>
          <a:lstStyle/>
          <a:p>
            <a:r>
              <a:rPr lang="en-US" sz="3598" dirty="0"/>
              <a:t>Use themes rather than master pages</a:t>
            </a:r>
          </a:p>
          <a:p>
            <a:pPr lvl="1"/>
            <a:r>
              <a:rPr lang="en-US" sz="1998" dirty="0"/>
              <a:t>All changes to OOB master pages are provided to your sites automatically without need to modify custom code</a:t>
            </a:r>
          </a:p>
          <a:p>
            <a:pPr lvl="1"/>
            <a:endParaRPr lang="en-US" sz="1998" dirty="0"/>
          </a:p>
          <a:p>
            <a:r>
              <a:rPr lang="en-US" sz="3598" dirty="0"/>
              <a:t>Avoid feature framework element usage</a:t>
            </a:r>
          </a:p>
          <a:p>
            <a:pPr lvl="1"/>
            <a:r>
              <a:rPr lang="en-US" sz="1998" dirty="0"/>
              <a:t>Many feature framework elements will create dependency to xml files on the disk , which then cannot be removed easily (think “Content Migration”) </a:t>
            </a:r>
          </a:p>
          <a:p>
            <a:pPr lvl="1"/>
            <a:r>
              <a:rPr lang="en-US" sz="1998" dirty="0"/>
              <a:t>Sandbox solutions will also impact future cost model of the Office365 sites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623" t="242" r="5652" b="-242"/>
          <a:stretch/>
        </p:blipFill>
        <p:spPr>
          <a:xfrm>
            <a:off x="7379445" y="1786"/>
            <a:ext cx="4807792" cy="6854429"/>
          </a:xfrm>
          <a:prstGeom prst="rect">
            <a:avLst/>
          </a:prstGeom>
        </p:spPr>
      </p:pic>
      <p:sp>
        <p:nvSpPr>
          <p:cNvPr id="2" name="Title 1"/>
          <p:cNvSpPr>
            <a:spLocks noGrp="1"/>
          </p:cNvSpPr>
          <p:nvPr>
            <p:ph type="title"/>
          </p:nvPr>
        </p:nvSpPr>
        <p:spPr/>
        <p:txBody>
          <a:bodyPr>
            <a:normAutofit/>
          </a:bodyPr>
          <a:lstStyle/>
          <a:p>
            <a:r>
              <a:rPr lang="en-US" dirty="0"/>
              <a:t>How to minimize future maintenance?</a:t>
            </a:r>
          </a:p>
        </p:txBody>
      </p:sp>
    </p:spTree>
    <p:extLst>
      <p:ext uri="{BB962C8B-B14F-4D97-AF65-F5344CB8AC3E}">
        <p14:creationId xmlns:p14="http://schemas.microsoft.com/office/powerpoint/2010/main" val="3166768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67" y="1696640"/>
            <a:ext cx="9315780" cy="1256147"/>
          </a:xfrm>
          <a:prstGeom prst="rect">
            <a:avLst/>
          </a:prstGeom>
        </p:spPr>
      </p:pic>
      <p:pic>
        <p:nvPicPr>
          <p:cNvPr id="3" name="Picture 2"/>
          <p:cNvPicPr>
            <a:picLocks noChangeAspect="1"/>
          </p:cNvPicPr>
          <p:nvPr/>
        </p:nvPicPr>
        <p:blipFill>
          <a:blip r:embed="rId4"/>
          <a:stretch>
            <a:fillRect/>
          </a:stretch>
        </p:blipFill>
        <p:spPr>
          <a:xfrm>
            <a:off x="1577670" y="2298925"/>
            <a:ext cx="8937634" cy="1487364"/>
          </a:xfrm>
          <a:prstGeom prst="rect">
            <a:avLst/>
          </a:prstGeom>
        </p:spPr>
      </p:pic>
      <p:pic>
        <p:nvPicPr>
          <p:cNvPr id="4" name="Picture 3"/>
          <p:cNvPicPr>
            <a:picLocks noChangeAspect="1"/>
          </p:cNvPicPr>
          <p:nvPr/>
        </p:nvPicPr>
        <p:blipFill>
          <a:blip r:embed="rId5"/>
          <a:stretch>
            <a:fillRect/>
          </a:stretch>
        </p:blipFill>
        <p:spPr>
          <a:xfrm>
            <a:off x="2785682" y="2903444"/>
            <a:ext cx="8333941" cy="2925075"/>
          </a:xfrm>
          <a:prstGeom prst="rect">
            <a:avLst/>
          </a:prstGeom>
        </p:spPr>
      </p:pic>
      <p:pic>
        <p:nvPicPr>
          <p:cNvPr id="7" name="Picture 6"/>
          <p:cNvPicPr>
            <a:picLocks noChangeAspect="1"/>
          </p:cNvPicPr>
          <p:nvPr/>
        </p:nvPicPr>
        <p:blipFill>
          <a:blip r:embed="rId6"/>
          <a:stretch>
            <a:fillRect/>
          </a:stretch>
        </p:blipFill>
        <p:spPr>
          <a:xfrm>
            <a:off x="7371182" y="5107936"/>
            <a:ext cx="4565971" cy="1589531"/>
          </a:xfrm>
          <a:prstGeom prst="rect">
            <a:avLst/>
          </a:prstGeom>
        </p:spPr>
      </p:pic>
      <p:pic>
        <p:nvPicPr>
          <p:cNvPr id="8" name="Picture 7"/>
          <p:cNvPicPr>
            <a:picLocks noChangeAspect="1"/>
          </p:cNvPicPr>
          <p:nvPr/>
        </p:nvPicPr>
        <p:blipFill>
          <a:blip r:embed="rId7"/>
          <a:stretch>
            <a:fillRect/>
          </a:stretch>
        </p:blipFill>
        <p:spPr>
          <a:xfrm>
            <a:off x="2230495" y="5107935"/>
            <a:ext cx="4722157" cy="1589531"/>
          </a:xfrm>
          <a:prstGeom prst="rect">
            <a:avLst/>
          </a:prstGeom>
        </p:spPr>
      </p:pic>
      <p:sp>
        <p:nvSpPr>
          <p:cNvPr id="9" name="Title 8"/>
          <p:cNvSpPr>
            <a:spLocks noGrp="1"/>
          </p:cNvSpPr>
          <p:nvPr>
            <p:ph type="title"/>
          </p:nvPr>
        </p:nvSpPr>
        <p:spPr/>
        <p:txBody>
          <a:bodyPr/>
          <a:lstStyle/>
          <a:p>
            <a:r>
              <a:rPr lang="en-US" sz="4800" dirty="0" smtClean="0"/>
              <a:t>Example: Custom master page and case of an evolving suite bar…</a:t>
            </a:r>
            <a:br>
              <a:rPr lang="en-US" sz="4800" dirty="0" smtClean="0"/>
            </a:br>
            <a:endParaRPr lang="en-US" sz="4800" dirty="0"/>
          </a:p>
        </p:txBody>
      </p:sp>
    </p:spTree>
    <p:extLst>
      <p:ext uri="{BB962C8B-B14F-4D97-AF65-F5344CB8AC3E}">
        <p14:creationId xmlns:p14="http://schemas.microsoft.com/office/powerpoint/2010/main" val="290955741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Office 365 services and branding</a:t>
            </a:r>
            <a:endParaRPr lang="en-GB" dirty="0"/>
          </a:p>
        </p:txBody>
      </p:sp>
      <p:pic>
        <p:nvPicPr>
          <p:cNvPr id="3" name="Picture 2"/>
          <p:cNvPicPr>
            <a:picLocks noChangeAspect="1"/>
          </p:cNvPicPr>
          <p:nvPr/>
        </p:nvPicPr>
        <p:blipFill>
          <a:blip r:embed="rId2"/>
          <a:stretch>
            <a:fillRect/>
          </a:stretch>
        </p:blipFill>
        <p:spPr>
          <a:xfrm>
            <a:off x="1083652" y="1100055"/>
            <a:ext cx="7195492" cy="3721678"/>
          </a:xfrm>
          <a:prstGeom prst="rect">
            <a:avLst/>
          </a:prstGeom>
        </p:spPr>
      </p:pic>
      <p:pic>
        <p:nvPicPr>
          <p:cNvPr id="6" name="Picture 5"/>
          <p:cNvPicPr>
            <a:picLocks noChangeAspect="1"/>
          </p:cNvPicPr>
          <p:nvPr/>
        </p:nvPicPr>
        <p:blipFill>
          <a:blip r:embed="rId3"/>
          <a:stretch>
            <a:fillRect/>
          </a:stretch>
        </p:blipFill>
        <p:spPr>
          <a:xfrm>
            <a:off x="2487033" y="1693891"/>
            <a:ext cx="7216027" cy="3732298"/>
          </a:xfrm>
          <a:prstGeom prst="rect">
            <a:avLst/>
          </a:prstGeom>
        </p:spPr>
      </p:pic>
      <p:pic>
        <p:nvPicPr>
          <p:cNvPr id="4" name="Picture 3"/>
          <p:cNvPicPr>
            <a:picLocks noChangeAspect="1"/>
          </p:cNvPicPr>
          <p:nvPr/>
        </p:nvPicPr>
        <p:blipFill>
          <a:blip r:embed="rId4"/>
          <a:stretch>
            <a:fillRect/>
          </a:stretch>
        </p:blipFill>
        <p:spPr>
          <a:xfrm>
            <a:off x="4118338" y="2582111"/>
            <a:ext cx="7216027" cy="3732298"/>
          </a:xfrm>
          <a:prstGeom prst="rect">
            <a:avLst/>
          </a:prstGeom>
        </p:spPr>
      </p:pic>
    </p:spTree>
    <p:extLst>
      <p:ext uri="{BB962C8B-B14F-4D97-AF65-F5344CB8AC3E}">
        <p14:creationId xmlns:p14="http://schemas.microsoft.com/office/powerpoint/2010/main" val="8372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3343</Words>
  <Application>Microsoft Office PowerPoint</Application>
  <PresentationFormat>Custom</PresentationFormat>
  <Paragraphs>350</Paragraphs>
  <Slides>42</Slides>
  <Notes>29</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Controlling branding in SharePoint using add-in model</vt:lpstr>
      <vt:lpstr>Agenda</vt:lpstr>
      <vt:lpstr>Developer vision</vt:lpstr>
      <vt:lpstr>Recommendations</vt:lpstr>
      <vt:lpstr>“You do not brand Outlook or Word, why do you need to do branding on collaboration sites?”</vt:lpstr>
      <vt:lpstr>Introduction</vt:lpstr>
      <vt:lpstr>How to minimize future maintenance?</vt:lpstr>
      <vt:lpstr>Example: Custom master page and case of an evolving suite bar… </vt:lpstr>
      <vt:lpstr>Office 365 services and branding</vt:lpstr>
      <vt:lpstr>What is the challenge with custom master page?</vt:lpstr>
      <vt:lpstr>“But I have always customized my sites with custom master, what has changed?”</vt:lpstr>
      <vt:lpstr>“How should I get my files uploaded to the SharePoint sites? Using sandbox?”</vt:lpstr>
      <vt:lpstr>“I have an intranet portal and I need to do heavy branding customizations!”</vt:lpstr>
      <vt:lpstr>Themes</vt:lpstr>
      <vt:lpstr>Themes</vt:lpstr>
      <vt:lpstr>SharePoint Color Palette Tool v1.00</vt:lpstr>
      <vt:lpstr>Handling themes from SP add-ins</vt:lpstr>
      <vt:lpstr>PowerPoint Presentation</vt:lpstr>
      <vt:lpstr>Office 365 Themes</vt:lpstr>
      <vt:lpstr>Office 365 Themes</vt:lpstr>
      <vt:lpstr>Controlling themes for Office 365</vt:lpstr>
      <vt:lpstr>PowerPoint Presentation</vt:lpstr>
      <vt:lpstr>Alternate CSS</vt:lpstr>
      <vt:lpstr>Adding alternative styling for host web</vt:lpstr>
      <vt:lpstr>Controlling CSS from add-in</vt:lpstr>
      <vt:lpstr>PowerPoint Presentation</vt:lpstr>
      <vt:lpstr>Branding with publishing sites</vt:lpstr>
      <vt:lpstr>Recommendations for master page</vt:lpstr>
      <vt:lpstr>Controlling master page and page layouts from add-in</vt:lpstr>
      <vt:lpstr>PowerPoint Presentation</vt:lpstr>
      <vt:lpstr>Summary on branding options</vt:lpstr>
      <vt:lpstr>Branding options for SharePoint sites</vt:lpstr>
      <vt:lpstr>Updating branding on existing sites</vt:lpstr>
      <vt:lpstr>Updating Branding on existing sites</vt:lpstr>
      <vt:lpstr>“So I would have to loop through all sites and update stuff one by one?” </vt:lpstr>
      <vt:lpstr>Centralized Asset Deployment</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2015-06-04T07:50:53Z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